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1138" y="2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770F956-89B3-AF4C-9A44-DDA7076A91C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DCD82B23-55AC-25DD-9D0C-4FEECDC3FBF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  <a:endParaRPr lang="de-AT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C2BA5E9B-C12B-12B3-7319-EC0BB118F0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C31D7A-D48E-40C6-B536-646B736AB01D}" type="datetimeFigureOut">
              <a:rPr lang="de-AT" smtClean="0"/>
              <a:t>01.04.2026</a:t>
            </a:fld>
            <a:endParaRPr lang="de-AT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36C7EC42-31A8-9F27-1F8A-C0B106CFE3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B6504948-3530-F282-55FE-74A3E68914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88A5EC-5ECD-4FA9-9827-848CBD5F0776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7665373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14A9427-A0B2-3C6A-07AB-86E06DD65E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5EA90DFC-FA1C-1747-D53B-121796300EA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47E06F16-D5B0-5664-4553-030C26B9C1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C31D7A-D48E-40C6-B536-646B736AB01D}" type="datetimeFigureOut">
              <a:rPr lang="de-AT" smtClean="0"/>
              <a:t>01.04.2026</a:t>
            </a:fld>
            <a:endParaRPr lang="de-AT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FFC4D5B2-2D20-6E37-2CA7-4DF8D5665D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E9175457-F822-EF24-72F2-107A4C891A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88A5EC-5ECD-4FA9-9827-848CBD5F0776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40565141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851B3310-7BF4-7EA8-D693-D419268417B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096ED19E-62B8-62D4-905D-71E2DC97001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14260250-D788-39B3-D0A7-C5C196BB8E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C31D7A-D48E-40C6-B536-646B736AB01D}" type="datetimeFigureOut">
              <a:rPr lang="de-AT" smtClean="0"/>
              <a:t>01.04.2026</a:t>
            </a:fld>
            <a:endParaRPr lang="de-AT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932ADE29-89FD-FAF1-1AA0-5C0C4FDED6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2F20CA8-C58E-560D-1FCE-B89F32DB1F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88A5EC-5ECD-4FA9-9827-848CBD5F0776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5264132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931BCD1-764C-F54E-1CDD-08DA065608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B949B0FA-6E06-8854-A00E-655C357EDE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5F032654-C4E1-42A3-0515-9916BA7F9E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C31D7A-D48E-40C6-B536-646B736AB01D}" type="datetimeFigureOut">
              <a:rPr lang="de-AT" smtClean="0"/>
              <a:t>01.04.2026</a:t>
            </a:fld>
            <a:endParaRPr lang="de-AT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819B06B0-11D5-2E04-6268-5308F3A119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44C17531-B4A0-79DB-3560-71A6BE60AA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88A5EC-5ECD-4FA9-9827-848CBD5F0776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9562834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F98A830-9A35-E2D2-3A84-839CFFBC8F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26567C3B-5A43-4499-317C-D476923AF06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EA66BD77-8347-6A7D-3715-0E9EB1434B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C31D7A-D48E-40C6-B536-646B736AB01D}" type="datetimeFigureOut">
              <a:rPr lang="de-AT" smtClean="0"/>
              <a:t>01.04.2026</a:t>
            </a:fld>
            <a:endParaRPr lang="de-AT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0617D39E-C8E8-8F8F-1096-C70E0E527F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8F196B3C-ED5A-4B41-B292-DB2817488B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88A5EC-5ECD-4FA9-9827-848CBD5F0776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6503438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E8F820A-25D1-CB04-3EE1-0B533BDF95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45451032-4AC2-83E1-C7BD-407329B1046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CBBF9EF2-4FEB-3961-16A2-29BA080DE00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3A24C39D-2020-0C60-457B-CCCA22DDD3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C31D7A-D48E-40C6-B536-646B736AB01D}" type="datetimeFigureOut">
              <a:rPr lang="de-AT" smtClean="0"/>
              <a:t>01.04.2026</a:t>
            </a:fld>
            <a:endParaRPr lang="de-AT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0588BAE2-899C-E114-0FA0-EA80A369AE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422C4044-0167-CB35-0CFD-A42E158FFF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88A5EC-5ECD-4FA9-9827-848CBD5F0776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0348603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B6F09C5-778C-FB78-26A8-D09F9BDBEB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68C47146-F699-BEE5-DB1F-3900DC479D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2FCA051B-2BE3-3EAC-25F8-CE0180EF98E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98A3B84F-65AE-D8DD-49A6-0E9C60CB466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51D4AC2D-6522-DAC6-05FD-927D91B2D0B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3003662B-3FA2-B112-C0C3-6BBD3823AE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C31D7A-D48E-40C6-B536-646B736AB01D}" type="datetimeFigureOut">
              <a:rPr lang="de-AT" smtClean="0"/>
              <a:t>01.04.2026</a:t>
            </a:fld>
            <a:endParaRPr lang="de-AT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AAC89E0C-84CE-4335-C8B6-ADFEED0DC9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3CBE4E63-C073-E31F-618A-CD5D5883E7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88A5EC-5ECD-4FA9-9827-848CBD5F0776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6073118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DEA3B55-84B9-0D96-CDEA-721FC10574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83D77EE8-B263-1BC9-B709-8162950784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C31D7A-D48E-40C6-B536-646B736AB01D}" type="datetimeFigureOut">
              <a:rPr lang="de-AT" smtClean="0"/>
              <a:t>01.04.2026</a:t>
            </a:fld>
            <a:endParaRPr lang="de-AT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E9625832-BC32-A5A5-E3F2-648F870F51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9252BB43-04FF-6CB0-5879-A79372A462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88A5EC-5ECD-4FA9-9827-848CBD5F0776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8067468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54565AB6-B9D9-267E-26B2-66156017B1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C31D7A-D48E-40C6-B536-646B736AB01D}" type="datetimeFigureOut">
              <a:rPr lang="de-AT" smtClean="0"/>
              <a:t>01.04.2026</a:t>
            </a:fld>
            <a:endParaRPr lang="de-AT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C6343B5E-95BB-4416-5AD7-2D6A9798DA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46E05CCB-EE87-5B67-43E5-B50042B360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88A5EC-5ECD-4FA9-9827-848CBD5F0776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0375662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2BB1398-8A7B-52CB-558A-FDAC1C4D17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600CF60E-51A6-F472-590B-DFDAAD784A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202A35E8-0017-174B-CDA7-DB37D0DB845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11ACAE23-9CBF-A4E8-3B26-F63A3C2505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C31D7A-D48E-40C6-B536-646B736AB01D}" type="datetimeFigureOut">
              <a:rPr lang="de-AT" smtClean="0"/>
              <a:t>01.04.2026</a:t>
            </a:fld>
            <a:endParaRPr lang="de-AT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54CAC896-8E55-7D61-DEAB-36D0DF6959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A669B2DB-9C16-0BB3-B3C1-A7E803E84B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88A5EC-5ECD-4FA9-9827-848CBD5F0776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8260313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121A8C0-FD98-1A0E-8427-6C06FB06E9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05A2C7FB-6F40-FD85-3BDD-CEFEFC91D0D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AT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D4867BA4-4C24-C3EC-C10E-ABC1940BACE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3E5945B6-B6A7-618E-9B1A-A5FDABFBEE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C31D7A-D48E-40C6-B536-646B736AB01D}" type="datetimeFigureOut">
              <a:rPr lang="de-AT" smtClean="0"/>
              <a:t>01.04.2026</a:t>
            </a:fld>
            <a:endParaRPr lang="de-AT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2D0D7811-9EA8-F5AE-D795-4A6678293E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E892F2C6-E9E8-47AC-0D1A-3A7FB43B1D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88A5EC-5ECD-4FA9-9827-848CBD5F0776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9015490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94050FCA-4200-A9E9-78AF-AE62132B06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3EA00242-4A78-65AC-0465-4112FCC4A6D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E8AB15F8-84F5-6FFF-3C29-D48796FEEFB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7C31D7A-D48E-40C6-B536-646B736AB01D}" type="datetimeFigureOut">
              <a:rPr lang="de-AT" smtClean="0"/>
              <a:t>01.04.2026</a:t>
            </a:fld>
            <a:endParaRPr lang="de-AT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57ED6FFF-9E0A-29A7-FD3C-E7E66783B4E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de-AT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B1277BE9-A1FE-67DE-6F91-4C268E3C40F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688A5EC-5ECD-4FA9-9827-848CBD5F0776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5451535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hteck: abgerundete Ecken 2">
            <a:extLst>
              <a:ext uri="{FF2B5EF4-FFF2-40B4-BE49-F238E27FC236}">
                <a16:creationId xmlns:a16="http://schemas.microsoft.com/office/drawing/2014/main" id="{D076C0AB-2DCF-E9D8-6606-FE4A9D9AE52F}"/>
              </a:ext>
            </a:extLst>
          </p:cNvPr>
          <p:cNvSpPr/>
          <p:nvPr/>
        </p:nvSpPr>
        <p:spPr>
          <a:xfrm>
            <a:off x="457200" y="674914"/>
            <a:ext cx="11353800" cy="664029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43C64604-60C7-F6B5-07B9-6775CDBDA8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AT" sz="4000" dirty="0"/>
              <a:t>DEUTSCHEXPRESSONLINE B1</a:t>
            </a:r>
          </a:p>
        </p:txBody>
      </p:sp>
      <p:sp>
        <p:nvSpPr>
          <p:cNvPr id="5" name="Rechteck: abgerundete Ecken 4">
            <a:extLst>
              <a:ext uri="{FF2B5EF4-FFF2-40B4-BE49-F238E27FC236}">
                <a16:creationId xmlns:a16="http://schemas.microsoft.com/office/drawing/2014/main" id="{2017B15E-C86B-368D-57FC-8FE5ED9C4E7D}"/>
              </a:ext>
            </a:extLst>
          </p:cNvPr>
          <p:cNvSpPr/>
          <p:nvPr/>
        </p:nvSpPr>
        <p:spPr>
          <a:xfrm>
            <a:off x="620486" y="2133600"/>
            <a:ext cx="11092543" cy="3091543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4" name="Textfeld 3">
            <a:extLst>
              <a:ext uri="{FF2B5EF4-FFF2-40B4-BE49-F238E27FC236}">
                <a16:creationId xmlns:a16="http://schemas.microsoft.com/office/drawing/2014/main" id="{C6FBBADD-831B-F10A-DFE6-F9495B5BD052}"/>
              </a:ext>
            </a:extLst>
          </p:cNvPr>
          <p:cNvSpPr txBox="1"/>
          <p:nvPr/>
        </p:nvSpPr>
        <p:spPr>
          <a:xfrm>
            <a:off x="3298371" y="3243943"/>
            <a:ext cx="333860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4800" dirty="0"/>
              <a:t>          PASSIV</a:t>
            </a:r>
          </a:p>
        </p:txBody>
      </p:sp>
    </p:spTree>
    <p:extLst>
      <p:ext uri="{BB962C8B-B14F-4D97-AF65-F5344CB8AC3E}">
        <p14:creationId xmlns:p14="http://schemas.microsoft.com/office/powerpoint/2010/main" val="11571816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hteck: abgerundete Ecken 2">
            <a:extLst>
              <a:ext uri="{FF2B5EF4-FFF2-40B4-BE49-F238E27FC236}">
                <a16:creationId xmlns:a16="http://schemas.microsoft.com/office/drawing/2014/main" id="{C4164689-23C8-C6A5-239F-EB48B955FFDB}"/>
              </a:ext>
            </a:extLst>
          </p:cNvPr>
          <p:cNvSpPr/>
          <p:nvPr/>
        </p:nvSpPr>
        <p:spPr>
          <a:xfrm>
            <a:off x="304800" y="620486"/>
            <a:ext cx="11604171" cy="805543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4BED8C27-7E2E-3F5D-D886-694F4D1384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/>
              <a:t>DEUTSCHEXPRESSONLINE B1</a:t>
            </a:r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00121C67-280D-6452-D640-BF0C5CD200CD}"/>
              </a:ext>
            </a:extLst>
          </p:cNvPr>
          <p:cNvSpPr txBox="1"/>
          <p:nvPr/>
        </p:nvSpPr>
        <p:spPr>
          <a:xfrm>
            <a:off x="304799" y="2187361"/>
            <a:ext cx="11778343" cy="440120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lvl="0" indent="-342900">
              <a:buNone/>
              <a:tabLst>
                <a:tab pos="457200" algn="l"/>
              </a:tabLst>
            </a:pPr>
            <a:r>
              <a:rPr lang="de-AT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Das Haus ________ gerade ________ (bauen).</a:t>
            </a:r>
          </a:p>
          <a:p>
            <a:pPr marL="342900" lvl="0" indent="-342900">
              <a:buNone/>
              <a:tabLst>
                <a:tab pos="457200" algn="l"/>
              </a:tabLst>
            </a:pPr>
            <a:r>
              <a:rPr lang="de-AT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Die Straße ________ letztes Jahr ________ (renovieren).</a:t>
            </a:r>
          </a:p>
          <a:p>
            <a:pPr marL="342900" lvl="0" indent="-342900">
              <a:buNone/>
              <a:tabLst>
                <a:tab pos="457200" algn="l"/>
              </a:tabLst>
            </a:pPr>
            <a:r>
              <a:rPr lang="de-AT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Der Brief ________ morgen ________ ________ (schicken).</a:t>
            </a:r>
          </a:p>
          <a:p>
            <a:pPr marL="342900" lvl="0" indent="-342900">
              <a:buNone/>
              <a:tabLst>
                <a:tab pos="457200" algn="l"/>
              </a:tabLst>
            </a:pPr>
            <a:r>
              <a:rPr lang="de-AT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Das Fenster ________ schon ________ (öffnen).</a:t>
            </a:r>
          </a:p>
          <a:p>
            <a:pPr marL="342900" lvl="0" indent="-342900">
              <a:buNone/>
              <a:tabLst>
                <a:tab pos="457200" algn="l"/>
              </a:tabLst>
            </a:pPr>
            <a:r>
              <a:rPr lang="de-AT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Die Hausaufgaben ________ heute ________ ________ (machen müssen).</a:t>
            </a:r>
          </a:p>
          <a:p>
            <a:pPr marL="342900" lvl="0" indent="-342900">
              <a:buNone/>
              <a:tabLst>
                <a:tab pos="457200" algn="l"/>
              </a:tabLst>
            </a:pPr>
            <a:r>
              <a:rPr lang="de-AT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Der Film ________ 2018 ________ (drehen).</a:t>
            </a:r>
          </a:p>
          <a:p>
            <a:pPr marL="342900" lvl="0" indent="-342900">
              <a:buNone/>
              <a:tabLst>
                <a:tab pos="457200" algn="l"/>
              </a:tabLst>
            </a:pPr>
            <a:r>
              <a:rPr lang="de-AT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Das Essen ________ gleich ________ ________ (servieren).</a:t>
            </a:r>
          </a:p>
          <a:p>
            <a:pPr marL="342900" lvl="0" indent="-342900">
              <a:buNone/>
              <a:tabLst>
                <a:tab pos="457200" algn="l"/>
              </a:tabLst>
            </a:pPr>
            <a:r>
              <a:rPr lang="de-AT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Die Regeln ________ genau ________ ________ (erklären).</a:t>
            </a:r>
          </a:p>
          <a:p>
            <a:pPr marL="342900" lvl="0" indent="-342900">
              <a:buNone/>
              <a:tabLst>
                <a:tab pos="457200" algn="l"/>
              </a:tabLst>
            </a:pPr>
            <a:r>
              <a:rPr lang="de-AT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Die Tür ________ schon ________         (schließen).</a:t>
            </a:r>
          </a:p>
          <a:p>
            <a:pPr marL="342900" lvl="0" indent="-342900">
              <a:buNone/>
              <a:tabLst>
                <a:tab pos="457200" algn="l"/>
              </a:tabLst>
            </a:pPr>
            <a:r>
              <a:rPr lang="de-AT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Das Paket ________ gestern ________ ________ (liefern).</a:t>
            </a:r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31C55D7C-850B-72C6-FA04-91BBAC64D82F}"/>
              </a:ext>
            </a:extLst>
          </p:cNvPr>
          <p:cNvSpPr txBox="1"/>
          <p:nvPr/>
        </p:nvSpPr>
        <p:spPr>
          <a:xfrm>
            <a:off x="2057400" y="2187361"/>
            <a:ext cx="84497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2800" dirty="0"/>
              <a:t>wird</a:t>
            </a:r>
          </a:p>
        </p:txBody>
      </p:sp>
      <p:sp>
        <p:nvSpPr>
          <p:cNvPr id="7" name="Textfeld 6">
            <a:extLst>
              <a:ext uri="{FF2B5EF4-FFF2-40B4-BE49-F238E27FC236}">
                <a16:creationId xmlns:a16="http://schemas.microsoft.com/office/drawing/2014/main" id="{BBE55D2C-FE39-C989-5304-8727E6C080A2}"/>
              </a:ext>
            </a:extLst>
          </p:cNvPr>
          <p:cNvSpPr txBox="1"/>
          <p:nvPr/>
        </p:nvSpPr>
        <p:spPr>
          <a:xfrm>
            <a:off x="4539342" y="2187361"/>
            <a:ext cx="125444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2800" dirty="0"/>
              <a:t>gebaut</a:t>
            </a:r>
          </a:p>
        </p:txBody>
      </p:sp>
      <p:sp>
        <p:nvSpPr>
          <p:cNvPr id="8" name="Textfeld 7">
            <a:extLst>
              <a:ext uri="{FF2B5EF4-FFF2-40B4-BE49-F238E27FC236}">
                <a16:creationId xmlns:a16="http://schemas.microsoft.com/office/drawing/2014/main" id="{230DAAED-3F7D-9E78-1447-A28C42DA80AA}"/>
              </a:ext>
            </a:extLst>
          </p:cNvPr>
          <p:cNvSpPr txBox="1"/>
          <p:nvPr/>
        </p:nvSpPr>
        <p:spPr>
          <a:xfrm>
            <a:off x="2057400" y="2710581"/>
            <a:ext cx="114954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2800" dirty="0"/>
              <a:t>wurde</a:t>
            </a:r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id="{C4B5B339-6B42-97D0-B44F-162BDC8AFDD2}"/>
              </a:ext>
            </a:extLst>
          </p:cNvPr>
          <p:cNvSpPr txBox="1"/>
          <p:nvPr/>
        </p:nvSpPr>
        <p:spPr>
          <a:xfrm>
            <a:off x="5166565" y="2684034"/>
            <a:ext cx="155318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2800" dirty="0"/>
              <a:t>renoviert</a:t>
            </a:r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390A2F26-253C-D96B-C66B-47EE1C551D9A}"/>
              </a:ext>
            </a:extLst>
          </p:cNvPr>
          <p:cNvSpPr txBox="1"/>
          <p:nvPr/>
        </p:nvSpPr>
        <p:spPr>
          <a:xfrm>
            <a:off x="2057400" y="3142684"/>
            <a:ext cx="84497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2800" dirty="0"/>
              <a:t>wird</a:t>
            </a:r>
          </a:p>
        </p:txBody>
      </p:sp>
      <p:sp>
        <p:nvSpPr>
          <p:cNvPr id="11" name="Textfeld 10">
            <a:extLst>
              <a:ext uri="{FF2B5EF4-FFF2-40B4-BE49-F238E27FC236}">
                <a16:creationId xmlns:a16="http://schemas.microsoft.com/office/drawing/2014/main" id="{A5FF33C6-C6FF-1EF1-D599-339ACB749508}"/>
              </a:ext>
            </a:extLst>
          </p:cNvPr>
          <p:cNvSpPr txBox="1"/>
          <p:nvPr/>
        </p:nvSpPr>
        <p:spPr>
          <a:xfrm>
            <a:off x="4525052" y="3045456"/>
            <a:ext cx="166891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2800" dirty="0"/>
              <a:t>geschickt</a:t>
            </a:r>
          </a:p>
        </p:txBody>
      </p:sp>
      <p:sp>
        <p:nvSpPr>
          <p:cNvPr id="12" name="Textfeld 11">
            <a:extLst>
              <a:ext uri="{FF2B5EF4-FFF2-40B4-BE49-F238E27FC236}">
                <a16:creationId xmlns:a16="http://schemas.microsoft.com/office/drawing/2014/main" id="{283B5EDE-D74D-D4C0-598C-62B39B4E3F82}"/>
              </a:ext>
            </a:extLst>
          </p:cNvPr>
          <p:cNvSpPr txBox="1"/>
          <p:nvPr/>
        </p:nvSpPr>
        <p:spPr>
          <a:xfrm>
            <a:off x="6193970" y="3095771"/>
            <a:ext cx="133196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2800" dirty="0"/>
              <a:t>werden</a:t>
            </a:r>
          </a:p>
        </p:txBody>
      </p:sp>
      <p:sp>
        <p:nvSpPr>
          <p:cNvPr id="13" name="Textfeld 12">
            <a:extLst>
              <a:ext uri="{FF2B5EF4-FFF2-40B4-BE49-F238E27FC236}">
                <a16:creationId xmlns:a16="http://schemas.microsoft.com/office/drawing/2014/main" id="{2BFE11A7-1430-2212-8B14-12DF5B518245}"/>
              </a:ext>
            </a:extLst>
          </p:cNvPr>
          <p:cNvSpPr txBox="1"/>
          <p:nvPr/>
        </p:nvSpPr>
        <p:spPr>
          <a:xfrm>
            <a:off x="2321601" y="3495411"/>
            <a:ext cx="55765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2800" dirty="0"/>
              <a:t>ist</a:t>
            </a:r>
          </a:p>
        </p:txBody>
      </p:sp>
      <p:sp>
        <p:nvSpPr>
          <p:cNvPr id="14" name="Textfeld 13">
            <a:extLst>
              <a:ext uri="{FF2B5EF4-FFF2-40B4-BE49-F238E27FC236}">
                <a16:creationId xmlns:a16="http://schemas.microsoft.com/office/drawing/2014/main" id="{BD9D19CA-2981-C70E-AFC1-475349477528}"/>
              </a:ext>
            </a:extLst>
          </p:cNvPr>
          <p:cNvSpPr txBox="1"/>
          <p:nvPr/>
        </p:nvSpPr>
        <p:spPr>
          <a:xfrm>
            <a:off x="4571293" y="3468587"/>
            <a:ext cx="146123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2800" dirty="0"/>
              <a:t>geöffnet</a:t>
            </a:r>
          </a:p>
        </p:txBody>
      </p:sp>
      <p:sp>
        <p:nvSpPr>
          <p:cNvPr id="15" name="Textfeld 14">
            <a:extLst>
              <a:ext uri="{FF2B5EF4-FFF2-40B4-BE49-F238E27FC236}">
                <a16:creationId xmlns:a16="http://schemas.microsoft.com/office/drawing/2014/main" id="{30E538A4-2C3F-34C7-8D99-A7CE68D8538D}"/>
              </a:ext>
            </a:extLst>
          </p:cNvPr>
          <p:cNvSpPr txBox="1"/>
          <p:nvPr/>
        </p:nvSpPr>
        <p:spPr>
          <a:xfrm>
            <a:off x="3121179" y="3903551"/>
            <a:ext cx="142699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2800" dirty="0"/>
              <a:t>müssen</a:t>
            </a:r>
          </a:p>
        </p:txBody>
      </p:sp>
      <p:sp>
        <p:nvSpPr>
          <p:cNvPr id="16" name="Textfeld 15">
            <a:extLst>
              <a:ext uri="{FF2B5EF4-FFF2-40B4-BE49-F238E27FC236}">
                <a16:creationId xmlns:a16="http://schemas.microsoft.com/office/drawing/2014/main" id="{2C498BF7-A764-D41B-383D-7B234309DE63}"/>
              </a:ext>
            </a:extLst>
          </p:cNvPr>
          <p:cNvSpPr txBox="1"/>
          <p:nvPr/>
        </p:nvSpPr>
        <p:spPr>
          <a:xfrm>
            <a:off x="5421675" y="3905074"/>
            <a:ext cx="154459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2800" dirty="0"/>
              <a:t>gemacht</a:t>
            </a:r>
          </a:p>
        </p:txBody>
      </p:sp>
      <p:sp>
        <p:nvSpPr>
          <p:cNvPr id="17" name="Textfeld 16">
            <a:extLst>
              <a:ext uri="{FF2B5EF4-FFF2-40B4-BE49-F238E27FC236}">
                <a16:creationId xmlns:a16="http://schemas.microsoft.com/office/drawing/2014/main" id="{E6BECF4B-3FBF-86C1-7B20-321EC5B108CE}"/>
              </a:ext>
            </a:extLst>
          </p:cNvPr>
          <p:cNvSpPr txBox="1"/>
          <p:nvPr/>
        </p:nvSpPr>
        <p:spPr>
          <a:xfrm>
            <a:off x="7059882" y="3928295"/>
            <a:ext cx="133196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2800" dirty="0"/>
              <a:t>werden</a:t>
            </a:r>
          </a:p>
        </p:txBody>
      </p:sp>
      <p:sp>
        <p:nvSpPr>
          <p:cNvPr id="18" name="Textfeld 17">
            <a:extLst>
              <a:ext uri="{FF2B5EF4-FFF2-40B4-BE49-F238E27FC236}">
                <a16:creationId xmlns:a16="http://schemas.microsoft.com/office/drawing/2014/main" id="{0A509D06-24B0-D295-023B-21164F50DB6A}"/>
              </a:ext>
            </a:extLst>
          </p:cNvPr>
          <p:cNvSpPr txBox="1"/>
          <p:nvPr/>
        </p:nvSpPr>
        <p:spPr>
          <a:xfrm>
            <a:off x="1894114" y="4387963"/>
            <a:ext cx="114954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2800" dirty="0"/>
              <a:t>wurde</a:t>
            </a:r>
          </a:p>
        </p:txBody>
      </p:sp>
      <p:sp>
        <p:nvSpPr>
          <p:cNvPr id="19" name="Textfeld 18">
            <a:extLst>
              <a:ext uri="{FF2B5EF4-FFF2-40B4-BE49-F238E27FC236}">
                <a16:creationId xmlns:a16="http://schemas.microsoft.com/office/drawing/2014/main" id="{3577ED24-3D32-E8CD-8F5F-686634CCE0B7}"/>
              </a:ext>
            </a:extLst>
          </p:cNvPr>
          <p:cNvSpPr txBox="1"/>
          <p:nvPr/>
        </p:nvSpPr>
        <p:spPr>
          <a:xfrm>
            <a:off x="4190443" y="4343835"/>
            <a:ext cx="136492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2800" dirty="0"/>
              <a:t>gedreht</a:t>
            </a:r>
          </a:p>
        </p:txBody>
      </p:sp>
      <p:sp>
        <p:nvSpPr>
          <p:cNvPr id="20" name="Textfeld 19">
            <a:extLst>
              <a:ext uri="{FF2B5EF4-FFF2-40B4-BE49-F238E27FC236}">
                <a16:creationId xmlns:a16="http://schemas.microsoft.com/office/drawing/2014/main" id="{CA3D5359-6579-14B0-96DF-99AA2AA4C04A}"/>
              </a:ext>
            </a:extLst>
          </p:cNvPr>
          <p:cNvSpPr txBox="1"/>
          <p:nvPr/>
        </p:nvSpPr>
        <p:spPr>
          <a:xfrm>
            <a:off x="2057400" y="4779963"/>
            <a:ext cx="84497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2800" dirty="0"/>
              <a:t>wird</a:t>
            </a:r>
          </a:p>
        </p:txBody>
      </p:sp>
      <p:sp>
        <p:nvSpPr>
          <p:cNvPr id="21" name="Textfeld 20">
            <a:extLst>
              <a:ext uri="{FF2B5EF4-FFF2-40B4-BE49-F238E27FC236}">
                <a16:creationId xmlns:a16="http://schemas.microsoft.com/office/drawing/2014/main" id="{03AB1379-053C-8EC8-ED46-7BC12EF9C2B6}"/>
              </a:ext>
            </a:extLst>
          </p:cNvPr>
          <p:cNvSpPr txBox="1"/>
          <p:nvPr/>
        </p:nvSpPr>
        <p:spPr>
          <a:xfrm>
            <a:off x="4447907" y="4732855"/>
            <a:ext cx="134588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2800" dirty="0"/>
              <a:t>serviert</a:t>
            </a:r>
          </a:p>
        </p:txBody>
      </p:sp>
      <p:sp>
        <p:nvSpPr>
          <p:cNvPr id="22" name="Textfeld 21">
            <a:extLst>
              <a:ext uri="{FF2B5EF4-FFF2-40B4-BE49-F238E27FC236}">
                <a16:creationId xmlns:a16="http://schemas.microsoft.com/office/drawing/2014/main" id="{0FCB3A02-FA4A-C5AA-EA16-2CB33AF4E94A}"/>
              </a:ext>
            </a:extLst>
          </p:cNvPr>
          <p:cNvSpPr txBox="1"/>
          <p:nvPr/>
        </p:nvSpPr>
        <p:spPr>
          <a:xfrm>
            <a:off x="5887839" y="4760819"/>
            <a:ext cx="133196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2800" dirty="0"/>
              <a:t>werden</a:t>
            </a:r>
          </a:p>
        </p:txBody>
      </p:sp>
      <p:sp>
        <p:nvSpPr>
          <p:cNvPr id="23" name="Textfeld 22">
            <a:extLst>
              <a:ext uri="{FF2B5EF4-FFF2-40B4-BE49-F238E27FC236}">
                <a16:creationId xmlns:a16="http://schemas.microsoft.com/office/drawing/2014/main" id="{7E84171C-CDDD-5695-E176-741DDE8CC370}"/>
              </a:ext>
            </a:extLst>
          </p:cNvPr>
          <p:cNvSpPr txBox="1"/>
          <p:nvPr/>
        </p:nvSpPr>
        <p:spPr>
          <a:xfrm>
            <a:off x="2321601" y="5256075"/>
            <a:ext cx="84350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2800" dirty="0"/>
              <a:t>sind</a:t>
            </a:r>
          </a:p>
        </p:txBody>
      </p:sp>
      <p:sp>
        <p:nvSpPr>
          <p:cNvPr id="24" name="Textfeld 23">
            <a:extLst>
              <a:ext uri="{FF2B5EF4-FFF2-40B4-BE49-F238E27FC236}">
                <a16:creationId xmlns:a16="http://schemas.microsoft.com/office/drawing/2014/main" id="{AEE5F320-D159-A3D0-A5B7-7C744CD36CB8}"/>
              </a:ext>
            </a:extLst>
          </p:cNvPr>
          <p:cNvSpPr txBox="1"/>
          <p:nvPr/>
        </p:nvSpPr>
        <p:spPr>
          <a:xfrm>
            <a:off x="4569350" y="5229528"/>
            <a:ext cx="118814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2800" dirty="0"/>
              <a:t>erklärt</a:t>
            </a:r>
          </a:p>
        </p:txBody>
      </p:sp>
      <p:sp>
        <p:nvSpPr>
          <p:cNvPr id="25" name="Textfeld 24">
            <a:extLst>
              <a:ext uri="{FF2B5EF4-FFF2-40B4-BE49-F238E27FC236}">
                <a16:creationId xmlns:a16="http://schemas.microsoft.com/office/drawing/2014/main" id="{D008C84F-7C34-990B-8C3D-7547F511A192}"/>
              </a:ext>
            </a:extLst>
          </p:cNvPr>
          <p:cNvSpPr txBox="1"/>
          <p:nvPr/>
        </p:nvSpPr>
        <p:spPr>
          <a:xfrm>
            <a:off x="6052456" y="5210639"/>
            <a:ext cx="134158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2800" dirty="0"/>
              <a:t>worden</a:t>
            </a:r>
          </a:p>
        </p:txBody>
      </p:sp>
      <p:sp>
        <p:nvSpPr>
          <p:cNvPr id="26" name="Textfeld 25">
            <a:extLst>
              <a:ext uri="{FF2B5EF4-FFF2-40B4-BE49-F238E27FC236}">
                <a16:creationId xmlns:a16="http://schemas.microsoft.com/office/drawing/2014/main" id="{5043EFAC-5606-8980-5C85-0971CD709746}"/>
              </a:ext>
            </a:extLst>
          </p:cNvPr>
          <p:cNvSpPr txBox="1"/>
          <p:nvPr/>
        </p:nvSpPr>
        <p:spPr>
          <a:xfrm>
            <a:off x="1785719" y="5609267"/>
            <a:ext cx="55765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2800" dirty="0"/>
              <a:t>ist</a:t>
            </a:r>
          </a:p>
        </p:txBody>
      </p:sp>
      <p:sp>
        <p:nvSpPr>
          <p:cNvPr id="27" name="Textfeld 26">
            <a:extLst>
              <a:ext uri="{FF2B5EF4-FFF2-40B4-BE49-F238E27FC236}">
                <a16:creationId xmlns:a16="http://schemas.microsoft.com/office/drawing/2014/main" id="{C5B8BA80-DAED-0377-2204-F212E45CFAFE}"/>
              </a:ext>
            </a:extLst>
          </p:cNvPr>
          <p:cNvSpPr txBox="1"/>
          <p:nvPr/>
        </p:nvSpPr>
        <p:spPr>
          <a:xfrm>
            <a:off x="4053599" y="5609267"/>
            <a:ext cx="213449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2800" dirty="0"/>
              <a:t>geschlossen</a:t>
            </a:r>
          </a:p>
        </p:txBody>
      </p:sp>
      <p:sp>
        <p:nvSpPr>
          <p:cNvPr id="28" name="Textfeld 27">
            <a:extLst>
              <a:ext uri="{FF2B5EF4-FFF2-40B4-BE49-F238E27FC236}">
                <a16:creationId xmlns:a16="http://schemas.microsoft.com/office/drawing/2014/main" id="{E7BCC3F5-1F91-C6B5-DCDF-DB31A9A6C972}"/>
              </a:ext>
            </a:extLst>
          </p:cNvPr>
          <p:cNvSpPr txBox="1"/>
          <p:nvPr/>
        </p:nvSpPr>
        <p:spPr>
          <a:xfrm>
            <a:off x="2190059" y="6041792"/>
            <a:ext cx="55765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2800" dirty="0"/>
              <a:t>ist</a:t>
            </a:r>
          </a:p>
        </p:txBody>
      </p:sp>
      <p:sp>
        <p:nvSpPr>
          <p:cNvPr id="29" name="Textfeld 28">
            <a:extLst>
              <a:ext uri="{FF2B5EF4-FFF2-40B4-BE49-F238E27FC236}">
                <a16:creationId xmlns:a16="http://schemas.microsoft.com/office/drawing/2014/main" id="{4314DBD5-47ED-8107-E23C-AC83C0E5471F}"/>
              </a:ext>
            </a:extLst>
          </p:cNvPr>
          <p:cNvSpPr txBox="1"/>
          <p:nvPr/>
        </p:nvSpPr>
        <p:spPr>
          <a:xfrm>
            <a:off x="4457939" y="6011019"/>
            <a:ext cx="144065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2800" dirty="0"/>
              <a:t>geliefert</a:t>
            </a:r>
          </a:p>
        </p:txBody>
      </p:sp>
      <p:sp>
        <p:nvSpPr>
          <p:cNvPr id="30" name="Textfeld 29">
            <a:extLst>
              <a:ext uri="{FF2B5EF4-FFF2-40B4-BE49-F238E27FC236}">
                <a16:creationId xmlns:a16="http://schemas.microsoft.com/office/drawing/2014/main" id="{ACC953CD-6E33-1EBB-8EEC-D59CEE3C8450}"/>
              </a:ext>
            </a:extLst>
          </p:cNvPr>
          <p:cNvSpPr txBox="1"/>
          <p:nvPr/>
        </p:nvSpPr>
        <p:spPr>
          <a:xfrm>
            <a:off x="6073841" y="5984447"/>
            <a:ext cx="134158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2800" dirty="0"/>
              <a:t>worden</a:t>
            </a:r>
          </a:p>
        </p:txBody>
      </p:sp>
    </p:spTree>
    <p:extLst>
      <p:ext uri="{BB962C8B-B14F-4D97-AF65-F5344CB8AC3E}">
        <p14:creationId xmlns:p14="http://schemas.microsoft.com/office/powerpoint/2010/main" val="38793467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9" grpId="0"/>
      <p:bldP spid="20" grpId="0"/>
      <p:bldP spid="21" grpId="0"/>
      <p:bldP spid="22" grpId="0"/>
      <p:bldP spid="24" grpId="0"/>
      <p:bldP spid="25" grpId="0"/>
      <p:bldP spid="26" grpId="0"/>
      <p:bldP spid="27" grpId="0"/>
      <p:bldP spid="28" grpId="0"/>
      <p:bldP spid="29" grpId="0"/>
      <p:bldP spid="3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hteck: abgerundete Ecken 2">
            <a:extLst>
              <a:ext uri="{FF2B5EF4-FFF2-40B4-BE49-F238E27FC236}">
                <a16:creationId xmlns:a16="http://schemas.microsoft.com/office/drawing/2014/main" id="{15744A50-47C5-B66E-8257-A839BEC882EA}"/>
              </a:ext>
            </a:extLst>
          </p:cNvPr>
          <p:cNvSpPr/>
          <p:nvPr/>
        </p:nvSpPr>
        <p:spPr>
          <a:xfrm>
            <a:off x="337457" y="642257"/>
            <a:ext cx="11636829" cy="794657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A325560A-11DE-5E29-FF64-7B505B560A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AT" sz="4000" dirty="0"/>
              <a:t>DEUTSCHEXPRESSONLINE B1</a:t>
            </a:r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8A12D614-C893-5244-BC03-5F3980D1ACC5}"/>
              </a:ext>
            </a:extLst>
          </p:cNvPr>
          <p:cNvSpPr txBox="1"/>
          <p:nvPr/>
        </p:nvSpPr>
        <p:spPr>
          <a:xfrm>
            <a:off x="261257" y="2187361"/>
            <a:ext cx="11821886" cy="440120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lvl="0" indent="-342900">
              <a:buNone/>
              <a:tabLst>
                <a:tab pos="457200" algn="l"/>
              </a:tabLst>
            </a:pPr>
            <a:r>
              <a:rPr lang="de-AT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Die Arbeit ________ nächste Woche ________ ________          (kontrollieren).</a:t>
            </a:r>
          </a:p>
          <a:p>
            <a:pPr marL="342900" lvl="0" indent="-342900">
              <a:buNone/>
              <a:tabLst>
                <a:tab pos="457200" algn="l"/>
              </a:tabLst>
            </a:pPr>
            <a:r>
              <a:rPr lang="de-AT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Der Text ________ im Unterricht ________ (lesen).</a:t>
            </a:r>
          </a:p>
          <a:p>
            <a:pPr marL="342900" lvl="0" indent="-342900">
              <a:buNone/>
              <a:tabLst>
                <a:tab pos="457200" algn="l"/>
              </a:tabLst>
            </a:pPr>
            <a:r>
              <a:rPr lang="de-AT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Die Aufgabe ________ schon ________ ________ (lösen).</a:t>
            </a:r>
          </a:p>
          <a:p>
            <a:pPr marL="342900" lvl="0" indent="-342900">
              <a:buNone/>
              <a:tabLst>
                <a:tab pos="457200" algn="l"/>
              </a:tabLst>
            </a:pPr>
            <a:r>
              <a:rPr lang="de-AT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Der Tisch ________ schön ________ (decken).</a:t>
            </a:r>
          </a:p>
          <a:p>
            <a:pPr marL="342900" lvl="0" indent="-342900">
              <a:buNone/>
              <a:tabLst>
                <a:tab pos="457200" algn="l"/>
              </a:tabLst>
            </a:pPr>
            <a:r>
              <a:rPr lang="de-AT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Das Problem ________ schnell ________ ________ (lösen können).</a:t>
            </a:r>
          </a:p>
          <a:p>
            <a:pPr marL="342900" lvl="0" indent="-342900">
              <a:buNone/>
              <a:tabLst>
                <a:tab pos="457200" algn="l"/>
              </a:tabLst>
            </a:pPr>
            <a:r>
              <a:rPr lang="de-AT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Das Museum ________ 1995 ________ (bauen).</a:t>
            </a:r>
          </a:p>
          <a:p>
            <a:pPr marL="342900" lvl="0" indent="-342900">
              <a:buNone/>
              <a:tabLst>
                <a:tab pos="457200" algn="l"/>
              </a:tabLst>
            </a:pPr>
            <a:r>
              <a:rPr lang="de-AT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Das Zimmer ________ gerade ________ (putzen).</a:t>
            </a:r>
          </a:p>
          <a:p>
            <a:pPr marL="342900" lvl="0" indent="-342900">
              <a:buNone/>
              <a:tabLst>
                <a:tab pos="457200" algn="l"/>
              </a:tabLst>
            </a:pPr>
            <a:r>
              <a:rPr lang="de-AT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Der Bericht ________ schon ________ ________       (schreiben).</a:t>
            </a:r>
          </a:p>
          <a:p>
            <a:pPr marL="342900" lvl="0" indent="-342900">
              <a:buNone/>
              <a:tabLst>
                <a:tab pos="457200" algn="l"/>
              </a:tabLst>
            </a:pPr>
            <a:r>
              <a:rPr lang="de-AT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Das Formular ________ sofort ________ ________ (ausfüllen müssen).</a:t>
            </a:r>
          </a:p>
          <a:p>
            <a:pPr marL="342900" lvl="0" indent="-342900">
              <a:buNone/>
              <a:tabLst>
                <a:tab pos="457200" algn="l"/>
              </a:tabLst>
            </a:pPr>
            <a:r>
              <a:rPr lang="de-AT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Die Bücher ________ in der Bibliothek ________ (sortieren).</a:t>
            </a:r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0A3C19D7-0D62-244A-DA6A-BC4DD6993D3F}"/>
              </a:ext>
            </a:extLst>
          </p:cNvPr>
          <p:cNvSpPr txBox="1"/>
          <p:nvPr/>
        </p:nvSpPr>
        <p:spPr>
          <a:xfrm>
            <a:off x="2122714" y="2264229"/>
            <a:ext cx="84497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2800" dirty="0"/>
              <a:t>wird</a:t>
            </a:r>
          </a:p>
        </p:txBody>
      </p:sp>
      <p:sp>
        <p:nvSpPr>
          <p:cNvPr id="7" name="Textfeld 6">
            <a:extLst>
              <a:ext uri="{FF2B5EF4-FFF2-40B4-BE49-F238E27FC236}">
                <a16:creationId xmlns:a16="http://schemas.microsoft.com/office/drawing/2014/main" id="{FF10541F-D90C-D555-6310-A4AB41EC724C}"/>
              </a:ext>
            </a:extLst>
          </p:cNvPr>
          <p:cNvSpPr txBox="1"/>
          <p:nvPr/>
        </p:nvSpPr>
        <p:spPr>
          <a:xfrm>
            <a:off x="5573486" y="2187361"/>
            <a:ext cx="190270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2800" dirty="0"/>
              <a:t>Kontrolliert</a:t>
            </a:r>
          </a:p>
        </p:txBody>
      </p:sp>
      <p:sp>
        <p:nvSpPr>
          <p:cNvPr id="8" name="Textfeld 7">
            <a:extLst>
              <a:ext uri="{FF2B5EF4-FFF2-40B4-BE49-F238E27FC236}">
                <a16:creationId xmlns:a16="http://schemas.microsoft.com/office/drawing/2014/main" id="{79079BC0-AA62-E1EE-EE83-A406AAF2C556}"/>
              </a:ext>
            </a:extLst>
          </p:cNvPr>
          <p:cNvSpPr txBox="1"/>
          <p:nvPr/>
        </p:nvSpPr>
        <p:spPr>
          <a:xfrm>
            <a:off x="7613934" y="2187361"/>
            <a:ext cx="133196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2800" dirty="0"/>
              <a:t>werden</a:t>
            </a:r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id="{FB91B973-0E64-0B76-6F9C-B50E7639844A}"/>
              </a:ext>
            </a:extLst>
          </p:cNvPr>
          <p:cNvSpPr txBox="1"/>
          <p:nvPr/>
        </p:nvSpPr>
        <p:spPr>
          <a:xfrm>
            <a:off x="1984966" y="2635087"/>
            <a:ext cx="84497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2800" dirty="0"/>
              <a:t>wird</a:t>
            </a:r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318A2B9A-776B-F749-AD15-8D86C83E4972}"/>
              </a:ext>
            </a:extLst>
          </p:cNvPr>
          <p:cNvSpPr txBox="1"/>
          <p:nvPr/>
        </p:nvSpPr>
        <p:spPr>
          <a:xfrm>
            <a:off x="5304021" y="2635087"/>
            <a:ext cx="138909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2800" dirty="0"/>
              <a:t>gelesen</a:t>
            </a:r>
          </a:p>
        </p:txBody>
      </p:sp>
      <p:sp>
        <p:nvSpPr>
          <p:cNvPr id="11" name="Textfeld 10">
            <a:extLst>
              <a:ext uri="{FF2B5EF4-FFF2-40B4-BE49-F238E27FC236}">
                <a16:creationId xmlns:a16="http://schemas.microsoft.com/office/drawing/2014/main" id="{AB7480A3-1B0A-3115-D3B9-300FEACEC6D8}"/>
              </a:ext>
            </a:extLst>
          </p:cNvPr>
          <p:cNvSpPr txBox="1"/>
          <p:nvPr/>
        </p:nvSpPr>
        <p:spPr>
          <a:xfrm>
            <a:off x="2410036" y="3082813"/>
            <a:ext cx="55765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2800" dirty="0"/>
              <a:t>ist</a:t>
            </a:r>
          </a:p>
        </p:txBody>
      </p:sp>
      <p:sp>
        <p:nvSpPr>
          <p:cNvPr id="12" name="Textfeld 11">
            <a:extLst>
              <a:ext uri="{FF2B5EF4-FFF2-40B4-BE49-F238E27FC236}">
                <a16:creationId xmlns:a16="http://schemas.microsoft.com/office/drawing/2014/main" id="{6D0AC4E1-EABC-AE19-BBD8-73168F40C613}"/>
              </a:ext>
            </a:extLst>
          </p:cNvPr>
          <p:cNvSpPr txBox="1"/>
          <p:nvPr/>
        </p:nvSpPr>
        <p:spPr>
          <a:xfrm>
            <a:off x="4872877" y="3082813"/>
            <a:ext cx="112569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2800" dirty="0"/>
              <a:t>gelöst</a:t>
            </a:r>
          </a:p>
        </p:txBody>
      </p:sp>
      <p:sp>
        <p:nvSpPr>
          <p:cNvPr id="13" name="Textfeld 12">
            <a:extLst>
              <a:ext uri="{FF2B5EF4-FFF2-40B4-BE49-F238E27FC236}">
                <a16:creationId xmlns:a16="http://schemas.microsoft.com/office/drawing/2014/main" id="{13E68038-480C-BCA8-E12F-76ABB9576799}"/>
              </a:ext>
            </a:extLst>
          </p:cNvPr>
          <p:cNvSpPr txBox="1"/>
          <p:nvPr/>
        </p:nvSpPr>
        <p:spPr>
          <a:xfrm>
            <a:off x="6155871" y="3069457"/>
            <a:ext cx="134158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2800" dirty="0"/>
              <a:t>worden</a:t>
            </a:r>
          </a:p>
        </p:txBody>
      </p:sp>
      <p:sp>
        <p:nvSpPr>
          <p:cNvPr id="14" name="Textfeld 13">
            <a:extLst>
              <a:ext uri="{FF2B5EF4-FFF2-40B4-BE49-F238E27FC236}">
                <a16:creationId xmlns:a16="http://schemas.microsoft.com/office/drawing/2014/main" id="{1E98A1ED-154D-58B7-39A2-094EB876DD91}"/>
              </a:ext>
            </a:extLst>
          </p:cNvPr>
          <p:cNvSpPr txBox="1"/>
          <p:nvPr/>
        </p:nvSpPr>
        <p:spPr>
          <a:xfrm>
            <a:off x="2122714" y="3493885"/>
            <a:ext cx="55765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2800" dirty="0"/>
              <a:t>ist</a:t>
            </a:r>
          </a:p>
        </p:txBody>
      </p:sp>
      <p:sp>
        <p:nvSpPr>
          <p:cNvPr id="15" name="Textfeld 14">
            <a:extLst>
              <a:ext uri="{FF2B5EF4-FFF2-40B4-BE49-F238E27FC236}">
                <a16:creationId xmlns:a16="http://schemas.microsoft.com/office/drawing/2014/main" id="{5BC375B0-E290-20D1-4D8B-FB3928920A6D}"/>
              </a:ext>
            </a:extLst>
          </p:cNvPr>
          <p:cNvSpPr txBox="1"/>
          <p:nvPr/>
        </p:nvSpPr>
        <p:spPr>
          <a:xfrm>
            <a:off x="4222410" y="3457201"/>
            <a:ext cx="141404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2800" dirty="0"/>
              <a:t>gedeckt</a:t>
            </a:r>
          </a:p>
        </p:txBody>
      </p:sp>
      <p:sp>
        <p:nvSpPr>
          <p:cNvPr id="16" name="Textfeld 15">
            <a:extLst>
              <a:ext uri="{FF2B5EF4-FFF2-40B4-BE49-F238E27FC236}">
                <a16:creationId xmlns:a16="http://schemas.microsoft.com/office/drawing/2014/main" id="{A386098A-0A5D-B577-B585-DCA8B897B3AD}"/>
              </a:ext>
            </a:extLst>
          </p:cNvPr>
          <p:cNvSpPr txBox="1"/>
          <p:nvPr/>
        </p:nvSpPr>
        <p:spPr>
          <a:xfrm>
            <a:off x="2353803" y="3920817"/>
            <a:ext cx="94045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2800" dirty="0"/>
              <a:t>kann</a:t>
            </a:r>
          </a:p>
        </p:txBody>
      </p:sp>
      <p:sp>
        <p:nvSpPr>
          <p:cNvPr id="17" name="Textfeld 16">
            <a:extLst>
              <a:ext uri="{FF2B5EF4-FFF2-40B4-BE49-F238E27FC236}">
                <a16:creationId xmlns:a16="http://schemas.microsoft.com/office/drawing/2014/main" id="{36497355-9591-0F4E-E134-972663DFA2AF}"/>
              </a:ext>
            </a:extLst>
          </p:cNvPr>
          <p:cNvSpPr txBox="1"/>
          <p:nvPr/>
        </p:nvSpPr>
        <p:spPr>
          <a:xfrm>
            <a:off x="4929430" y="3902490"/>
            <a:ext cx="112569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2800" dirty="0"/>
              <a:t>gelöst</a:t>
            </a:r>
          </a:p>
        </p:txBody>
      </p:sp>
      <p:sp>
        <p:nvSpPr>
          <p:cNvPr id="18" name="Textfeld 17">
            <a:extLst>
              <a:ext uri="{FF2B5EF4-FFF2-40B4-BE49-F238E27FC236}">
                <a16:creationId xmlns:a16="http://schemas.microsoft.com/office/drawing/2014/main" id="{8CA84403-D45A-87DA-119C-AFF1B9D555A5}"/>
              </a:ext>
            </a:extLst>
          </p:cNvPr>
          <p:cNvSpPr txBox="1"/>
          <p:nvPr/>
        </p:nvSpPr>
        <p:spPr>
          <a:xfrm>
            <a:off x="6490584" y="3885810"/>
            <a:ext cx="133196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2800" dirty="0"/>
              <a:t>werden</a:t>
            </a:r>
          </a:p>
        </p:txBody>
      </p:sp>
      <p:sp>
        <p:nvSpPr>
          <p:cNvPr id="19" name="Textfeld 18">
            <a:extLst>
              <a:ext uri="{FF2B5EF4-FFF2-40B4-BE49-F238E27FC236}">
                <a16:creationId xmlns:a16="http://schemas.microsoft.com/office/drawing/2014/main" id="{AC1A39DF-94ED-187E-CF62-232BD8634F8E}"/>
              </a:ext>
            </a:extLst>
          </p:cNvPr>
          <p:cNvSpPr txBox="1"/>
          <p:nvPr/>
        </p:nvSpPr>
        <p:spPr>
          <a:xfrm>
            <a:off x="2375797" y="4347749"/>
            <a:ext cx="114954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2800" dirty="0"/>
              <a:t>wurde</a:t>
            </a:r>
          </a:p>
        </p:txBody>
      </p:sp>
      <p:sp>
        <p:nvSpPr>
          <p:cNvPr id="20" name="Textfeld 19">
            <a:extLst>
              <a:ext uri="{FF2B5EF4-FFF2-40B4-BE49-F238E27FC236}">
                <a16:creationId xmlns:a16="http://schemas.microsoft.com/office/drawing/2014/main" id="{A1EF2C14-2BBB-F834-55DD-D00431951AB0}"/>
              </a:ext>
            </a:extLst>
          </p:cNvPr>
          <p:cNvSpPr txBox="1"/>
          <p:nvPr/>
        </p:nvSpPr>
        <p:spPr>
          <a:xfrm>
            <a:off x="4808500" y="4387963"/>
            <a:ext cx="125444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2800" dirty="0"/>
              <a:t>gebaut</a:t>
            </a:r>
          </a:p>
        </p:txBody>
      </p:sp>
      <p:sp>
        <p:nvSpPr>
          <p:cNvPr id="21" name="Textfeld 20">
            <a:extLst>
              <a:ext uri="{FF2B5EF4-FFF2-40B4-BE49-F238E27FC236}">
                <a16:creationId xmlns:a16="http://schemas.microsoft.com/office/drawing/2014/main" id="{4962D247-2155-40E4-6A4B-22921262CD7F}"/>
              </a:ext>
            </a:extLst>
          </p:cNvPr>
          <p:cNvSpPr txBox="1"/>
          <p:nvPr/>
        </p:nvSpPr>
        <p:spPr>
          <a:xfrm>
            <a:off x="2401540" y="4827759"/>
            <a:ext cx="84497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2800" dirty="0"/>
              <a:t>wird</a:t>
            </a:r>
          </a:p>
        </p:txBody>
      </p:sp>
      <p:sp>
        <p:nvSpPr>
          <p:cNvPr id="22" name="Textfeld 21">
            <a:extLst>
              <a:ext uri="{FF2B5EF4-FFF2-40B4-BE49-F238E27FC236}">
                <a16:creationId xmlns:a16="http://schemas.microsoft.com/office/drawing/2014/main" id="{8A772FAE-DD03-0659-7F2A-B96AD8F8A0B7}"/>
              </a:ext>
            </a:extLst>
          </p:cNvPr>
          <p:cNvSpPr txBox="1"/>
          <p:nvPr/>
        </p:nvSpPr>
        <p:spPr>
          <a:xfrm>
            <a:off x="4767623" y="4730868"/>
            <a:ext cx="133620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2800" dirty="0"/>
              <a:t>geputzt</a:t>
            </a:r>
          </a:p>
        </p:txBody>
      </p:sp>
      <p:sp>
        <p:nvSpPr>
          <p:cNvPr id="23" name="Textfeld 22">
            <a:extLst>
              <a:ext uri="{FF2B5EF4-FFF2-40B4-BE49-F238E27FC236}">
                <a16:creationId xmlns:a16="http://schemas.microsoft.com/office/drawing/2014/main" id="{3C3A70C5-38F3-F4FC-E41A-1580A2F9EE53}"/>
              </a:ext>
            </a:extLst>
          </p:cNvPr>
          <p:cNvSpPr txBox="1"/>
          <p:nvPr/>
        </p:nvSpPr>
        <p:spPr>
          <a:xfrm>
            <a:off x="2345406" y="5201613"/>
            <a:ext cx="55765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2800" dirty="0"/>
              <a:t>ist</a:t>
            </a:r>
          </a:p>
        </p:txBody>
      </p:sp>
      <p:sp>
        <p:nvSpPr>
          <p:cNvPr id="24" name="Textfeld 23">
            <a:extLst>
              <a:ext uri="{FF2B5EF4-FFF2-40B4-BE49-F238E27FC236}">
                <a16:creationId xmlns:a16="http://schemas.microsoft.com/office/drawing/2014/main" id="{FA04F72C-E330-C72E-F508-693A8438D01E}"/>
              </a:ext>
            </a:extLst>
          </p:cNvPr>
          <p:cNvSpPr txBox="1"/>
          <p:nvPr/>
        </p:nvSpPr>
        <p:spPr>
          <a:xfrm>
            <a:off x="4505655" y="5176157"/>
            <a:ext cx="208961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2800" dirty="0"/>
              <a:t>geschrieben</a:t>
            </a:r>
          </a:p>
        </p:txBody>
      </p:sp>
      <p:sp>
        <p:nvSpPr>
          <p:cNvPr id="25" name="Textfeld 24">
            <a:extLst>
              <a:ext uri="{FF2B5EF4-FFF2-40B4-BE49-F238E27FC236}">
                <a16:creationId xmlns:a16="http://schemas.microsoft.com/office/drawing/2014/main" id="{8F419EAB-EE6E-5123-B5ED-378BEEC032D0}"/>
              </a:ext>
            </a:extLst>
          </p:cNvPr>
          <p:cNvSpPr txBox="1"/>
          <p:nvPr/>
        </p:nvSpPr>
        <p:spPr>
          <a:xfrm>
            <a:off x="6603803" y="5180581"/>
            <a:ext cx="134158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2800" dirty="0"/>
              <a:t>worden</a:t>
            </a:r>
          </a:p>
        </p:txBody>
      </p:sp>
      <p:sp>
        <p:nvSpPr>
          <p:cNvPr id="26" name="Textfeld 25">
            <a:extLst>
              <a:ext uri="{FF2B5EF4-FFF2-40B4-BE49-F238E27FC236}">
                <a16:creationId xmlns:a16="http://schemas.microsoft.com/office/drawing/2014/main" id="{4023D4F7-D481-1F22-A0A8-D4E154D5BE79}"/>
              </a:ext>
            </a:extLst>
          </p:cNvPr>
          <p:cNvSpPr txBox="1"/>
          <p:nvPr/>
        </p:nvSpPr>
        <p:spPr>
          <a:xfrm>
            <a:off x="2545201" y="5621416"/>
            <a:ext cx="104067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2800" dirty="0"/>
              <a:t>muss</a:t>
            </a:r>
          </a:p>
        </p:txBody>
      </p:sp>
      <p:sp>
        <p:nvSpPr>
          <p:cNvPr id="27" name="Textfeld 26">
            <a:extLst>
              <a:ext uri="{FF2B5EF4-FFF2-40B4-BE49-F238E27FC236}">
                <a16:creationId xmlns:a16="http://schemas.microsoft.com/office/drawing/2014/main" id="{79D32E6E-F399-5F06-64A3-2BB5A90842AE}"/>
              </a:ext>
            </a:extLst>
          </p:cNvPr>
          <p:cNvSpPr txBox="1"/>
          <p:nvPr/>
        </p:nvSpPr>
        <p:spPr>
          <a:xfrm>
            <a:off x="4786537" y="5637042"/>
            <a:ext cx="172092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2800" dirty="0"/>
              <a:t>ausgefüllt</a:t>
            </a:r>
          </a:p>
        </p:txBody>
      </p:sp>
      <p:sp>
        <p:nvSpPr>
          <p:cNvPr id="28" name="Textfeld 27">
            <a:extLst>
              <a:ext uri="{FF2B5EF4-FFF2-40B4-BE49-F238E27FC236}">
                <a16:creationId xmlns:a16="http://schemas.microsoft.com/office/drawing/2014/main" id="{BD288574-AEE3-0AA8-638E-CF89A1628EF9}"/>
              </a:ext>
            </a:extLst>
          </p:cNvPr>
          <p:cNvSpPr txBox="1"/>
          <p:nvPr/>
        </p:nvSpPr>
        <p:spPr>
          <a:xfrm>
            <a:off x="6490584" y="5618539"/>
            <a:ext cx="133196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2800" dirty="0"/>
              <a:t>werden</a:t>
            </a:r>
          </a:p>
        </p:txBody>
      </p:sp>
      <p:sp>
        <p:nvSpPr>
          <p:cNvPr id="29" name="Textfeld 28">
            <a:extLst>
              <a:ext uri="{FF2B5EF4-FFF2-40B4-BE49-F238E27FC236}">
                <a16:creationId xmlns:a16="http://schemas.microsoft.com/office/drawing/2014/main" id="{31B9CDF1-B653-FF7B-71D8-C748F7B8805B}"/>
              </a:ext>
            </a:extLst>
          </p:cNvPr>
          <p:cNvSpPr txBox="1"/>
          <p:nvPr/>
        </p:nvSpPr>
        <p:spPr>
          <a:xfrm>
            <a:off x="2096331" y="6055477"/>
            <a:ext cx="133196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2800" dirty="0"/>
              <a:t>werden</a:t>
            </a:r>
          </a:p>
        </p:txBody>
      </p:sp>
      <p:sp>
        <p:nvSpPr>
          <p:cNvPr id="30" name="Textfeld 29">
            <a:extLst>
              <a:ext uri="{FF2B5EF4-FFF2-40B4-BE49-F238E27FC236}">
                <a16:creationId xmlns:a16="http://schemas.microsoft.com/office/drawing/2014/main" id="{DF637BF2-2B2D-8568-14F6-4E79350C963C}"/>
              </a:ext>
            </a:extLst>
          </p:cNvPr>
          <p:cNvSpPr txBox="1"/>
          <p:nvPr/>
        </p:nvSpPr>
        <p:spPr>
          <a:xfrm>
            <a:off x="6041338" y="6074598"/>
            <a:ext cx="130356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2800" dirty="0"/>
              <a:t>sortiert</a:t>
            </a:r>
          </a:p>
        </p:txBody>
      </p:sp>
    </p:spTree>
    <p:extLst>
      <p:ext uri="{BB962C8B-B14F-4D97-AF65-F5344CB8AC3E}">
        <p14:creationId xmlns:p14="http://schemas.microsoft.com/office/powerpoint/2010/main" val="33263590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21" grpId="0"/>
      <p:bldP spid="22" grpId="0"/>
      <p:bldP spid="23" grpId="0"/>
      <p:bldP spid="24" grpId="0"/>
      <p:bldP spid="25" grpId="0"/>
      <p:bldP spid="26" grpId="0"/>
      <p:bldP spid="27" grpId="0"/>
      <p:bldP spid="28" grpId="0"/>
      <p:bldP spid="29" grpId="0"/>
      <p:bldP spid="3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hteck: abgerundete Ecken 2">
            <a:extLst>
              <a:ext uri="{FF2B5EF4-FFF2-40B4-BE49-F238E27FC236}">
                <a16:creationId xmlns:a16="http://schemas.microsoft.com/office/drawing/2014/main" id="{D0B8C917-65F9-CB68-6767-DF07BA1544D3}"/>
              </a:ext>
            </a:extLst>
          </p:cNvPr>
          <p:cNvSpPr/>
          <p:nvPr/>
        </p:nvSpPr>
        <p:spPr>
          <a:xfrm>
            <a:off x="326571" y="664029"/>
            <a:ext cx="11506200" cy="762000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B41232CF-3F37-8CBC-B758-824193E39D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AT" sz="4000" dirty="0"/>
              <a:t>DEUTSCHEXPRESSONLINE B1</a:t>
            </a:r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D9B3052F-8968-63C9-1B58-4CAC738933A9}"/>
              </a:ext>
            </a:extLst>
          </p:cNvPr>
          <p:cNvSpPr txBox="1"/>
          <p:nvPr/>
        </p:nvSpPr>
        <p:spPr>
          <a:xfrm>
            <a:off x="206829" y="2187361"/>
            <a:ext cx="11625942" cy="440120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lvl="0" indent="-342900">
              <a:buNone/>
              <a:tabLst>
                <a:tab pos="457200" algn="l"/>
              </a:tabLst>
            </a:pPr>
            <a:r>
              <a:rPr lang="de-AT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Der Kuchen ________ gestern ________ (backen).</a:t>
            </a:r>
          </a:p>
          <a:p>
            <a:pPr marL="342900" lvl="0" indent="-342900">
              <a:buNone/>
              <a:tabLst>
                <a:tab pos="457200" algn="l"/>
              </a:tabLst>
            </a:pPr>
            <a:r>
              <a:rPr lang="de-AT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Die Wohnung ________ frisch ________ ________        (streichen).</a:t>
            </a:r>
          </a:p>
          <a:p>
            <a:pPr marL="342900" lvl="0" indent="-342900">
              <a:buNone/>
              <a:tabLst>
                <a:tab pos="457200" algn="l"/>
              </a:tabLst>
            </a:pPr>
            <a:r>
              <a:rPr lang="de-AT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Das Projekt ________ morgen ________ ________ (starten).</a:t>
            </a:r>
          </a:p>
          <a:p>
            <a:pPr marL="342900" lvl="0" indent="-342900">
              <a:buNone/>
              <a:tabLst>
                <a:tab pos="457200" algn="l"/>
              </a:tabLst>
            </a:pPr>
            <a:r>
              <a:rPr lang="de-AT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Der Computer ________ schon ________ (reparieren).</a:t>
            </a:r>
          </a:p>
          <a:p>
            <a:pPr marL="342900" lvl="0" indent="-342900">
              <a:buNone/>
              <a:tabLst>
                <a:tab pos="457200" algn="l"/>
              </a:tabLst>
            </a:pPr>
            <a:r>
              <a:rPr lang="de-AT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Die Regeln ________ streng ________ ________ (befolgen müssen).</a:t>
            </a:r>
          </a:p>
          <a:p>
            <a:pPr marL="342900" lvl="0" indent="-342900">
              <a:buNone/>
              <a:tabLst>
                <a:tab pos="457200" algn="l"/>
              </a:tabLst>
            </a:pPr>
            <a:r>
              <a:rPr lang="de-AT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Das Konzert ________ im Sommer ________     (organisieren).</a:t>
            </a:r>
          </a:p>
          <a:p>
            <a:pPr marL="342900" lvl="0" indent="-342900">
              <a:buNone/>
              <a:tabLst>
                <a:tab pos="457200" algn="l"/>
              </a:tabLst>
            </a:pPr>
            <a:r>
              <a:rPr lang="de-AT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Die Fenster ________ gerade ________ (reinigen).</a:t>
            </a:r>
          </a:p>
          <a:p>
            <a:pPr marL="342900" lvl="0" indent="-342900">
              <a:buNone/>
              <a:tabLst>
                <a:tab pos="457200" algn="l"/>
              </a:tabLst>
            </a:pPr>
            <a:r>
              <a:rPr lang="de-AT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Das Problem ________ endlich ________ ________ (lösen).</a:t>
            </a:r>
          </a:p>
          <a:p>
            <a:pPr marL="342900" lvl="0" indent="-342900">
              <a:buNone/>
              <a:tabLst>
                <a:tab pos="457200" algn="l"/>
              </a:tabLst>
            </a:pPr>
            <a:r>
              <a:rPr lang="de-AT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Die Einladung ________ gestern ________ ________ (schicken).</a:t>
            </a:r>
          </a:p>
          <a:p>
            <a:pPr marL="342900" lvl="0" indent="-342900">
              <a:buNone/>
              <a:tabLst>
                <a:tab pos="457200" algn="l"/>
              </a:tabLst>
            </a:pPr>
            <a:r>
              <a:rPr lang="de-AT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Das Essen ________ im Restaurant ________ (zubereiten).</a:t>
            </a:r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2EECBA1A-DE10-C4EC-0318-4A213C5CBAD7}"/>
              </a:ext>
            </a:extLst>
          </p:cNvPr>
          <p:cNvSpPr txBox="1"/>
          <p:nvPr/>
        </p:nvSpPr>
        <p:spPr>
          <a:xfrm>
            <a:off x="2242457" y="2187361"/>
            <a:ext cx="114954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2800" dirty="0"/>
              <a:t>wurde</a:t>
            </a:r>
          </a:p>
        </p:txBody>
      </p:sp>
      <p:sp>
        <p:nvSpPr>
          <p:cNvPr id="7" name="Textfeld 6">
            <a:extLst>
              <a:ext uri="{FF2B5EF4-FFF2-40B4-BE49-F238E27FC236}">
                <a16:creationId xmlns:a16="http://schemas.microsoft.com/office/drawing/2014/main" id="{01B19ED7-46DC-22FB-CCC3-C7948E80B95E}"/>
              </a:ext>
            </a:extLst>
          </p:cNvPr>
          <p:cNvSpPr txBox="1"/>
          <p:nvPr/>
        </p:nvSpPr>
        <p:spPr>
          <a:xfrm>
            <a:off x="4682073" y="2187361"/>
            <a:ext cx="168026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2800" dirty="0"/>
              <a:t>gebacken</a:t>
            </a:r>
          </a:p>
        </p:txBody>
      </p:sp>
      <p:sp>
        <p:nvSpPr>
          <p:cNvPr id="8" name="Textfeld 7">
            <a:extLst>
              <a:ext uri="{FF2B5EF4-FFF2-40B4-BE49-F238E27FC236}">
                <a16:creationId xmlns:a16="http://schemas.microsoft.com/office/drawing/2014/main" id="{8B2F231E-FA7C-642B-C5D3-81F17C868F3B}"/>
              </a:ext>
            </a:extLst>
          </p:cNvPr>
          <p:cNvSpPr txBox="1"/>
          <p:nvPr/>
        </p:nvSpPr>
        <p:spPr>
          <a:xfrm>
            <a:off x="2569029" y="2710581"/>
            <a:ext cx="55765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2800" dirty="0"/>
              <a:t>ist</a:t>
            </a:r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id="{540F1620-9925-A928-C45E-90C63F003A60}"/>
              </a:ext>
            </a:extLst>
          </p:cNvPr>
          <p:cNvSpPr txBox="1"/>
          <p:nvPr/>
        </p:nvSpPr>
        <p:spPr>
          <a:xfrm>
            <a:off x="4762059" y="2684034"/>
            <a:ext cx="181177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2800" dirty="0"/>
              <a:t>gestrichen</a:t>
            </a:r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F5F159E6-7A75-D563-3140-E073D7542C82}"/>
              </a:ext>
            </a:extLst>
          </p:cNvPr>
          <p:cNvSpPr txBox="1"/>
          <p:nvPr/>
        </p:nvSpPr>
        <p:spPr>
          <a:xfrm>
            <a:off x="6808933" y="2684034"/>
            <a:ext cx="134158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2800" dirty="0"/>
              <a:t>worden</a:t>
            </a:r>
          </a:p>
        </p:txBody>
      </p:sp>
      <p:sp>
        <p:nvSpPr>
          <p:cNvPr id="11" name="Textfeld 10">
            <a:extLst>
              <a:ext uri="{FF2B5EF4-FFF2-40B4-BE49-F238E27FC236}">
                <a16:creationId xmlns:a16="http://schemas.microsoft.com/office/drawing/2014/main" id="{2B6D449E-6EF7-9D2C-759D-3D57E0EEAA03}"/>
              </a:ext>
            </a:extLst>
          </p:cNvPr>
          <p:cNvSpPr txBox="1"/>
          <p:nvPr/>
        </p:nvSpPr>
        <p:spPr>
          <a:xfrm>
            <a:off x="2242457" y="3100980"/>
            <a:ext cx="84497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2800" dirty="0"/>
              <a:t>wird</a:t>
            </a:r>
          </a:p>
        </p:txBody>
      </p:sp>
      <p:sp>
        <p:nvSpPr>
          <p:cNvPr id="12" name="Textfeld 11">
            <a:extLst>
              <a:ext uri="{FF2B5EF4-FFF2-40B4-BE49-F238E27FC236}">
                <a16:creationId xmlns:a16="http://schemas.microsoft.com/office/drawing/2014/main" id="{3683A056-868B-556B-DD4F-9A3F2F98A319}"/>
              </a:ext>
            </a:extLst>
          </p:cNvPr>
          <p:cNvSpPr txBox="1"/>
          <p:nvPr/>
        </p:nvSpPr>
        <p:spPr>
          <a:xfrm>
            <a:off x="4741320" y="3100980"/>
            <a:ext cx="156177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2800" dirty="0"/>
              <a:t>gestartet</a:t>
            </a:r>
          </a:p>
        </p:txBody>
      </p:sp>
      <p:sp>
        <p:nvSpPr>
          <p:cNvPr id="13" name="Textfeld 12">
            <a:extLst>
              <a:ext uri="{FF2B5EF4-FFF2-40B4-BE49-F238E27FC236}">
                <a16:creationId xmlns:a16="http://schemas.microsoft.com/office/drawing/2014/main" id="{24A96661-10B2-46EC-7541-27506CEE9A42}"/>
              </a:ext>
            </a:extLst>
          </p:cNvPr>
          <p:cNvSpPr txBox="1"/>
          <p:nvPr/>
        </p:nvSpPr>
        <p:spPr>
          <a:xfrm>
            <a:off x="6383219" y="3100980"/>
            <a:ext cx="133196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2800" dirty="0"/>
              <a:t>werden</a:t>
            </a:r>
          </a:p>
        </p:txBody>
      </p:sp>
      <p:sp>
        <p:nvSpPr>
          <p:cNvPr id="14" name="Textfeld 13">
            <a:extLst>
              <a:ext uri="{FF2B5EF4-FFF2-40B4-BE49-F238E27FC236}">
                <a16:creationId xmlns:a16="http://schemas.microsoft.com/office/drawing/2014/main" id="{C997EC90-A30C-6333-C0E7-A43D0C1BDC1F}"/>
              </a:ext>
            </a:extLst>
          </p:cNvPr>
          <p:cNvSpPr txBox="1"/>
          <p:nvPr/>
        </p:nvSpPr>
        <p:spPr>
          <a:xfrm>
            <a:off x="2608459" y="3491379"/>
            <a:ext cx="55765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2800" dirty="0"/>
              <a:t>ist</a:t>
            </a:r>
          </a:p>
        </p:txBody>
      </p:sp>
      <p:sp>
        <p:nvSpPr>
          <p:cNvPr id="15" name="Textfeld 14">
            <a:extLst>
              <a:ext uri="{FF2B5EF4-FFF2-40B4-BE49-F238E27FC236}">
                <a16:creationId xmlns:a16="http://schemas.microsoft.com/office/drawing/2014/main" id="{9EEA09F7-F98E-E54E-8058-9BAD4E84C4E5}"/>
              </a:ext>
            </a:extLst>
          </p:cNvPr>
          <p:cNvSpPr txBox="1"/>
          <p:nvPr/>
        </p:nvSpPr>
        <p:spPr>
          <a:xfrm>
            <a:off x="4820000" y="3491379"/>
            <a:ext cx="151182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2800" dirty="0"/>
              <a:t>repariert</a:t>
            </a:r>
          </a:p>
        </p:txBody>
      </p:sp>
      <p:sp>
        <p:nvSpPr>
          <p:cNvPr id="16" name="Textfeld 15">
            <a:extLst>
              <a:ext uri="{FF2B5EF4-FFF2-40B4-BE49-F238E27FC236}">
                <a16:creationId xmlns:a16="http://schemas.microsoft.com/office/drawing/2014/main" id="{47ABDBDD-59FA-7E4A-2665-668DC8E3F7F6}"/>
              </a:ext>
            </a:extLst>
          </p:cNvPr>
          <p:cNvSpPr txBox="1"/>
          <p:nvPr/>
        </p:nvSpPr>
        <p:spPr>
          <a:xfrm>
            <a:off x="1965008" y="3885810"/>
            <a:ext cx="142699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2800" dirty="0"/>
              <a:t>müssen</a:t>
            </a:r>
          </a:p>
        </p:txBody>
      </p:sp>
      <p:sp>
        <p:nvSpPr>
          <p:cNvPr id="17" name="Textfeld 16">
            <a:extLst>
              <a:ext uri="{FF2B5EF4-FFF2-40B4-BE49-F238E27FC236}">
                <a16:creationId xmlns:a16="http://schemas.microsoft.com/office/drawing/2014/main" id="{D09B66DE-EA44-95A0-5D2E-5A36262DAF37}"/>
              </a:ext>
            </a:extLst>
          </p:cNvPr>
          <p:cNvSpPr txBox="1"/>
          <p:nvPr/>
        </p:nvSpPr>
        <p:spPr>
          <a:xfrm>
            <a:off x="4424330" y="3937227"/>
            <a:ext cx="126053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2800" dirty="0"/>
              <a:t>befolgt</a:t>
            </a:r>
          </a:p>
        </p:txBody>
      </p:sp>
      <p:sp>
        <p:nvSpPr>
          <p:cNvPr id="18" name="Textfeld 17">
            <a:extLst>
              <a:ext uri="{FF2B5EF4-FFF2-40B4-BE49-F238E27FC236}">
                <a16:creationId xmlns:a16="http://schemas.microsoft.com/office/drawing/2014/main" id="{101A1EDB-635A-A9E9-1FDB-665A4014C934}"/>
              </a:ext>
            </a:extLst>
          </p:cNvPr>
          <p:cNvSpPr txBox="1"/>
          <p:nvPr/>
        </p:nvSpPr>
        <p:spPr>
          <a:xfrm>
            <a:off x="6019800" y="3931154"/>
            <a:ext cx="133196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2800" dirty="0"/>
              <a:t>werden</a:t>
            </a:r>
          </a:p>
        </p:txBody>
      </p:sp>
      <p:sp>
        <p:nvSpPr>
          <p:cNvPr id="19" name="Textfeld 18">
            <a:extLst>
              <a:ext uri="{FF2B5EF4-FFF2-40B4-BE49-F238E27FC236}">
                <a16:creationId xmlns:a16="http://schemas.microsoft.com/office/drawing/2014/main" id="{3629A272-7E9F-6F25-7A7C-2EFEF92E1A75}"/>
              </a:ext>
            </a:extLst>
          </p:cNvPr>
          <p:cNvSpPr txBox="1"/>
          <p:nvPr/>
        </p:nvSpPr>
        <p:spPr>
          <a:xfrm>
            <a:off x="2242456" y="4334947"/>
            <a:ext cx="114954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2800" dirty="0"/>
              <a:t>wurde</a:t>
            </a:r>
          </a:p>
        </p:txBody>
      </p:sp>
      <p:sp>
        <p:nvSpPr>
          <p:cNvPr id="20" name="Textfeld 19">
            <a:extLst>
              <a:ext uri="{FF2B5EF4-FFF2-40B4-BE49-F238E27FC236}">
                <a16:creationId xmlns:a16="http://schemas.microsoft.com/office/drawing/2014/main" id="{11763B19-5160-03E5-4E61-98ACF0796141}"/>
              </a:ext>
            </a:extLst>
          </p:cNvPr>
          <p:cNvSpPr txBox="1"/>
          <p:nvPr/>
        </p:nvSpPr>
        <p:spPr>
          <a:xfrm>
            <a:off x="5418400" y="4321553"/>
            <a:ext cx="182684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2800" dirty="0"/>
              <a:t>organisiert</a:t>
            </a:r>
          </a:p>
        </p:txBody>
      </p:sp>
      <p:sp>
        <p:nvSpPr>
          <p:cNvPr id="21" name="Textfeld 20">
            <a:extLst>
              <a:ext uri="{FF2B5EF4-FFF2-40B4-BE49-F238E27FC236}">
                <a16:creationId xmlns:a16="http://schemas.microsoft.com/office/drawing/2014/main" id="{7BCFE280-9ACA-CBB1-1A82-2B5217EE3F80}"/>
              </a:ext>
            </a:extLst>
          </p:cNvPr>
          <p:cNvSpPr txBox="1"/>
          <p:nvPr/>
        </p:nvSpPr>
        <p:spPr>
          <a:xfrm>
            <a:off x="2256017" y="4795397"/>
            <a:ext cx="84497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2800" dirty="0"/>
              <a:t>wird</a:t>
            </a:r>
          </a:p>
        </p:txBody>
      </p:sp>
      <p:sp>
        <p:nvSpPr>
          <p:cNvPr id="22" name="Textfeld 21">
            <a:extLst>
              <a:ext uri="{FF2B5EF4-FFF2-40B4-BE49-F238E27FC236}">
                <a16:creationId xmlns:a16="http://schemas.microsoft.com/office/drawing/2014/main" id="{38F238CF-0A3D-C8A8-860E-11108885D392}"/>
              </a:ext>
            </a:extLst>
          </p:cNvPr>
          <p:cNvSpPr txBox="1"/>
          <p:nvPr/>
        </p:nvSpPr>
        <p:spPr>
          <a:xfrm>
            <a:off x="4594442" y="4803050"/>
            <a:ext cx="150759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2800" dirty="0"/>
              <a:t>gereinigt</a:t>
            </a:r>
          </a:p>
        </p:txBody>
      </p:sp>
      <p:sp>
        <p:nvSpPr>
          <p:cNvPr id="23" name="Textfeld 22">
            <a:extLst>
              <a:ext uri="{FF2B5EF4-FFF2-40B4-BE49-F238E27FC236}">
                <a16:creationId xmlns:a16="http://schemas.microsoft.com/office/drawing/2014/main" id="{7E08432C-C7D5-8131-8B77-E0EE5EA7A7F2}"/>
              </a:ext>
            </a:extLst>
          </p:cNvPr>
          <p:cNvSpPr txBox="1"/>
          <p:nvPr/>
        </p:nvSpPr>
        <p:spPr>
          <a:xfrm>
            <a:off x="2399677" y="5170362"/>
            <a:ext cx="55765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2800" dirty="0"/>
              <a:t>ist</a:t>
            </a:r>
          </a:p>
        </p:txBody>
      </p:sp>
      <p:sp>
        <p:nvSpPr>
          <p:cNvPr id="24" name="Textfeld 23">
            <a:extLst>
              <a:ext uri="{FF2B5EF4-FFF2-40B4-BE49-F238E27FC236}">
                <a16:creationId xmlns:a16="http://schemas.microsoft.com/office/drawing/2014/main" id="{20FEDF2E-6791-28A3-C4E0-45A90180C83F}"/>
              </a:ext>
            </a:extLst>
          </p:cNvPr>
          <p:cNvSpPr txBox="1"/>
          <p:nvPr/>
        </p:nvSpPr>
        <p:spPr>
          <a:xfrm>
            <a:off x="4953978" y="5213281"/>
            <a:ext cx="112569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2800" dirty="0"/>
              <a:t>gelöst</a:t>
            </a:r>
          </a:p>
        </p:txBody>
      </p:sp>
      <p:sp>
        <p:nvSpPr>
          <p:cNvPr id="25" name="Textfeld 24">
            <a:extLst>
              <a:ext uri="{FF2B5EF4-FFF2-40B4-BE49-F238E27FC236}">
                <a16:creationId xmlns:a16="http://schemas.microsoft.com/office/drawing/2014/main" id="{1E4799B6-631D-793B-F5E9-F19B2B9F210A}"/>
              </a:ext>
            </a:extLst>
          </p:cNvPr>
          <p:cNvSpPr txBox="1"/>
          <p:nvPr/>
        </p:nvSpPr>
        <p:spPr>
          <a:xfrm>
            <a:off x="6383219" y="5193449"/>
            <a:ext cx="134158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2800" dirty="0"/>
              <a:t>worden</a:t>
            </a:r>
          </a:p>
        </p:txBody>
      </p:sp>
      <p:sp>
        <p:nvSpPr>
          <p:cNvPr id="26" name="Textfeld 25">
            <a:extLst>
              <a:ext uri="{FF2B5EF4-FFF2-40B4-BE49-F238E27FC236}">
                <a16:creationId xmlns:a16="http://schemas.microsoft.com/office/drawing/2014/main" id="{37674B13-D8C3-F1E8-5E1C-3A3321904C15}"/>
              </a:ext>
            </a:extLst>
          </p:cNvPr>
          <p:cNvSpPr txBox="1"/>
          <p:nvPr/>
        </p:nvSpPr>
        <p:spPr>
          <a:xfrm>
            <a:off x="2569029" y="5630812"/>
            <a:ext cx="55765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2800" dirty="0"/>
              <a:t>ist</a:t>
            </a:r>
          </a:p>
        </p:txBody>
      </p:sp>
      <p:sp>
        <p:nvSpPr>
          <p:cNvPr id="27" name="Textfeld 26">
            <a:extLst>
              <a:ext uri="{FF2B5EF4-FFF2-40B4-BE49-F238E27FC236}">
                <a16:creationId xmlns:a16="http://schemas.microsoft.com/office/drawing/2014/main" id="{BE193DCD-D056-9559-C5FB-ADE65515AA10}"/>
              </a:ext>
            </a:extLst>
          </p:cNvPr>
          <p:cNvSpPr txBox="1"/>
          <p:nvPr/>
        </p:nvSpPr>
        <p:spPr>
          <a:xfrm>
            <a:off x="5073685" y="5639313"/>
            <a:ext cx="166891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2800" dirty="0"/>
              <a:t>geschickt</a:t>
            </a:r>
          </a:p>
        </p:txBody>
      </p:sp>
      <p:sp>
        <p:nvSpPr>
          <p:cNvPr id="28" name="Textfeld 27">
            <a:extLst>
              <a:ext uri="{FF2B5EF4-FFF2-40B4-BE49-F238E27FC236}">
                <a16:creationId xmlns:a16="http://schemas.microsoft.com/office/drawing/2014/main" id="{91B7B441-E678-DDCB-C7AD-44C0BF4EB5DA}"/>
              </a:ext>
            </a:extLst>
          </p:cNvPr>
          <p:cNvSpPr txBox="1"/>
          <p:nvPr/>
        </p:nvSpPr>
        <p:spPr>
          <a:xfrm>
            <a:off x="6784207" y="5629397"/>
            <a:ext cx="134158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2800" dirty="0"/>
              <a:t>worden</a:t>
            </a:r>
          </a:p>
        </p:txBody>
      </p:sp>
      <p:sp>
        <p:nvSpPr>
          <p:cNvPr id="29" name="Textfeld 28">
            <a:extLst>
              <a:ext uri="{FF2B5EF4-FFF2-40B4-BE49-F238E27FC236}">
                <a16:creationId xmlns:a16="http://schemas.microsoft.com/office/drawing/2014/main" id="{906765F9-508F-6900-4F0E-8B2201C95292}"/>
              </a:ext>
            </a:extLst>
          </p:cNvPr>
          <p:cNvSpPr txBox="1"/>
          <p:nvPr/>
        </p:nvSpPr>
        <p:spPr>
          <a:xfrm>
            <a:off x="1977189" y="6021003"/>
            <a:ext cx="84497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2800" dirty="0"/>
              <a:t>wird</a:t>
            </a:r>
          </a:p>
        </p:txBody>
      </p:sp>
      <p:sp>
        <p:nvSpPr>
          <p:cNvPr id="30" name="Textfeld 29">
            <a:extLst>
              <a:ext uri="{FF2B5EF4-FFF2-40B4-BE49-F238E27FC236}">
                <a16:creationId xmlns:a16="http://schemas.microsoft.com/office/drawing/2014/main" id="{A31FDF30-676E-B67B-C233-B292737CCD34}"/>
              </a:ext>
            </a:extLst>
          </p:cNvPr>
          <p:cNvSpPr txBox="1"/>
          <p:nvPr/>
        </p:nvSpPr>
        <p:spPr>
          <a:xfrm>
            <a:off x="5289031" y="6033149"/>
            <a:ext cx="174092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2800" dirty="0"/>
              <a:t>zubereitet</a:t>
            </a:r>
          </a:p>
        </p:txBody>
      </p:sp>
    </p:spTree>
    <p:extLst>
      <p:ext uri="{BB962C8B-B14F-4D97-AF65-F5344CB8AC3E}">
        <p14:creationId xmlns:p14="http://schemas.microsoft.com/office/powerpoint/2010/main" val="4940122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21" grpId="0"/>
      <p:bldP spid="22" grpId="0"/>
      <p:bldP spid="23" grpId="0"/>
      <p:bldP spid="24" grpId="0"/>
      <p:bldP spid="25" grpId="0"/>
      <p:bldP spid="26" grpId="0"/>
      <p:bldP spid="27" grpId="0"/>
      <p:bldP spid="28" grpId="0"/>
      <p:bldP spid="29" grpId="0"/>
      <p:bldP spid="30" grpId="0"/>
    </p:bldLst>
  </p:timing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351</Words>
  <Application>Microsoft Office PowerPoint</Application>
  <PresentationFormat>Breitbild</PresentationFormat>
  <Paragraphs>110</Paragraphs>
  <Slides>4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4</vt:i4>
      </vt:variant>
    </vt:vector>
  </HeadingPairs>
  <TitlesOfParts>
    <vt:vector size="9" baseType="lpstr">
      <vt:lpstr>Aptos</vt:lpstr>
      <vt:lpstr>Aptos Display</vt:lpstr>
      <vt:lpstr>Arial</vt:lpstr>
      <vt:lpstr>Times New Roman</vt:lpstr>
      <vt:lpstr>Office</vt:lpstr>
      <vt:lpstr>DEUTSCHEXPRESSONLINE B1</vt:lpstr>
      <vt:lpstr>DEUTSCHEXPRESSONLINE B1</vt:lpstr>
      <vt:lpstr>DEUTSCHEXPRESSONLINE B1</vt:lpstr>
      <vt:lpstr>DEUTSCHEXPRESSONLINE B1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Dmytro Kazany</dc:creator>
  <cp:lastModifiedBy>Dmytro Kazany</cp:lastModifiedBy>
  <cp:revision>7</cp:revision>
  <dcterms:created xsi:type="dcterms:W3CDTF">2026-04-01T15:12:13Z</dcterms:created>
  <dcterms:modified xsi:type="dcterms:W3CDTF">2026-04-01T16:38:49Z</dcterms:modified>
</cp:coreProperties>
</file>