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1138" y="2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F709EA8-CB52-260F-CBD4-8C207474076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FA25DACF-74F6-0337-4E5E-FEEC64E0C62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de-AT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80A3152-436A-1FE7-28C7-1C8C6F5339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0AA8F-EEED-48E0-9184-3F39D43A6EA4}" type="datetimeFigureOut">
              <a:rPr lang="de-AT" smtClean="0"/>
              <a:t>03.04.2026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F6190E7-EB55-DFAD-AD72-55ADE76652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C12D42C-2403-11BF-58A6-5C7CD5A1FD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696AB-ACE2-4AED-8BC1-9F4A739F4F2B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1505439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4CB5F7A-66C7-4AC8-1976-F3BD328526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8669601C-4AB7-8C62-9FB6-39FE5E6AA0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7E7FF1E-14EC-3B9B-26DB-28022BC49A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0AA8F-EEED-48E0-9184-3F39D43A6EA4}" type="datetimeFigureOut">
              <a:rPr lang="de-AT" smtClean="0"/>
              <a:t>03.04.2026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88D15E5-C6BD-5A9A-FB09-41A3CDC53C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731E0AD-6902-97FB-C536-01577927EF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696AB-ACE2-4AED-8BC1-9F4A739F4F2B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4335095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E82A5648-079E-0C83-DD39-F4BFC74B7D3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3A412B12-7696-24FF-EEE5-60CD7A36568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1E066DB-9867-44ED-1BDC-A22B8F3AD1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0AA8F-EEED-48E0-9184-3F39D43A6EA4}" type="datetimeFigureOut">
              <a:rPr lang="de-AT" smtClean="0"/>
              <a:t>03.04.2026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3E3D3C1-35FD-3029-317E-A02E884AB0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EB5E5C9-3D1C-D187-627A-01EBCEF195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696AB-ACE2-4AED-8BC1-9F4A739F4F2B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6724300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FFC1FA1-2F79-EA46-BBB8-B46B55F186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269259C-EDDD-662D-1FDD-C39521CB26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1EC09C5-9379-64A7-25C5-9FB2F5B075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0AA8F-EEED-48E0-9184-3F39D43A6EA4}" type="datetimeFigureOut">
              <a:rPr lang="de-AT" smtClean="0"/>
              <a:t>03.04.2026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E63C4A5-3BFB-7574-109A-1516BFCCD8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11795C8-3B95-BFC0-FE5C-F74A0F8FDC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696AB-ACE2-4AED-8BC1-9F4A739F4F2B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8130798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CCBDE3A-650B-4665-104C-BBEDA1927C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BCBDF22B-2851-0C18-61A9-66CCA3E7EE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4C64F12-86DF-38CF-900C-E324B48AC4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0AA8F-EEED-48E0-9184-3F39D43A6EA4}" type="datetimeFigureOut">
              <a:rPr lang="de-AT" smtClean="0"/>
              <a:t>03.04.2026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28423B8-5813-1792-80FB-ECC1D9B53D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7D17792-E171-8F4E-E5BF-05A338289D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696AB-ACE2-4AED-8BC1-9F4A739F4F2B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3020188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6E6B0AC-E16E-8883-C073-DA3D1D549A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C7C8966-E599-724A-DE6A-0AE85D3842D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8D1DA5A6-85D1-A1F2-0DE9-369C08ECBA8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8D467F7B-649C-E364-8DC5-78F6CF1089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0AA8F-EEED-48E0-9184-3F39D43A6EA4}" type="datetimeFigureOut">
              <a:rPr lang="de-AT" smtClean="0"/>
              <a:t>03.04.2026</a:t>
            </a:fld>
            <a:endParaRPr lang="de-AT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ABCB15E4-7EDE-98B0-A3F8-EB42026DCB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04AA3A0B-B252-B70A-9390-F0EB46FDE8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696AB-ACE2-4AED-8BC1-9F4A739F4F2B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8321406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A6B1D34-873D-E2B8-92EF-BF30247F83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906A14D0-CBC5-EDAD-6F98-A44B1D5513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AE9CAFD9-3D51-A6C8-B6B7-ACDC8EA4F9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CB845020-5B89-825C-24EB-5C2B73A4477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7689B887-0016-5B8A-1964-250B618C6F9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9F794AA7-FCC8-01A6-E358-89690A05C4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0AA8F-EEED-48E0-9184-3F39D43A6EA4}" type="datetimeFigureOut">
              <a:rPr lang="de-AT" smtClean="0"/>
              <a:t>03.04.2026</a:t>
            </a:fld>
            <a:endParaRPr lang="de-AT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3D9CA66A-6676-BA22-8FF8-7510006EAB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55A08D4E-1714-8928-AC62-CABDF38330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696AB-ACE2-4AED-8BC1-9F4A739F4F2B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5778921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8A55877-12E9-9A1A-33E8-B89F7EBD06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3AF8BE15-EC07-C91F-51EB-2ED25CE3CA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0AA8F-EEED-48E0-9184-3F39D43A6EA4}" type="datetimeFigureOut">
              <a:rPr lang="de-AT" smtClean="0"/>
              <a:t>03.04.2026</a:t>
            </a:fld>
            <a:endParaRPr lang="de-AT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364746D1-8869-F8FD-0C07-5CA936DFF7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0481460F-E130-754D-B99B-F0647984D5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696AB-ACE2-4AED-8BC1-9F4A739F4F2B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096566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7FF971C4-79F4-1ACF-7324-7CD8BBDF80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0AA8F-EEED-48E0-9184-3F39D43A6EA4}" type="datetimeFigureOut">
              <a:rPr lang="de-AT" smtClean="0"/>
              <a:t>03.04.2026</a:t>
            </a:fld>
            <a:endParaRPr lang="de-AT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26EB0DFE-CE98-F0E6-B5F1-366DB3CD7B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B4A7B66E-4552-2433-4738-D3037AD027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696AB-ACE2-4AED-8BC1-9F4A739F4F2B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8723110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A53B677-4697-8501-1581-11EAD9CD7F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8698186-B273-3CB3-0504-EE2A5705B2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2197CBB8-4DED-2CF4-0EB8-B6B9F7D0F2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F00D5A63-D857-EDF1-678E-57219F6C09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0AA8F-EEED-48E0-9184-3F39D43A6EA4}" type="datetimeFigureOut">
              <a:rPr lang="de-AT" smtClean="0"/>
              <a:t>03.04.2026</a:t>
            </a:fld>
            <a:endParaRPr lang="de-AT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21043007-5870-5875-7E33-FE80243BEA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2CB01C11-3B75-C9DA-703E-22118801DC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696AB-ACE2-4AED-8BC1-9F4A739F4F2B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9183752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0B24990-4B8D-1FAB-3079-B1D7E12F4E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5E754107-BEA8-1232-4041-4FB195A377C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AT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169462A3-3B88-B35A-6D75-6DFF5CEDD4C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7A396F72-E125-6C3D-D82E-1614A85EE5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0AA8F-EEED-48E0-9184-3F39D43A6EA4}" type="datetimeFigureOut">
              <a:rPr lang="de-AT" smtClean="0"/>
              <a:t>03.04.2026</a:t>
            </a:fld>
            <a:endParaRPr lang="de-AT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311C2AD5-5C63-9F13-F851-DF973203F6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FDA19320-10C4-4324-0766-0D7FCECCFB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696AB-ACE2-4AED-8BC1-9F4A739F4F2B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6065014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507BBB97-9BEC-653F-AD25-EB5B9C3D38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87CD9AE2-20EB-629C-387D-158A2FCF7A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09DF9FB-D8A2-E3E9-6CF4-251B6032B76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460AA8F-EEED-48E0-9184-3F39D43A6EA4}" type="datetimeFigureOut">
              <a:rPr lang="de-AT" smtClean="0"/>
              <a:t>03.04.2026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6FE6E35-A793-0553-71FA-20F28C4D2BF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9E5D782-978C-D862-F485-22F4D6C88D3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E6696AB-ACE2-4AED-8BC1-9F4A739F4F2B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9159309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eck: abgerundete Ecken 2">
            <a:extLst>
              <a:ext uri="{FF2B5EF4-FFF2-40B4-BE49-F238E27FC236}">
                <a16:creationId xmlns:a16="http://schemas.microsoft.com/office/drawing/2014/main" id="{E8BE799B-0C68-D388-65C8-8E0033700D5F}"/>
              </a:ext>
            </a:extLst>
          </p:cNvPr>
          <p:cNvSpPr/>
          <p:nvPr/>
        </p:nvSpPr>
        <p:spPr>
          <a:xfrm>
            <a:off x="446314" y="718457"/>
            <a:ext cx="11462657" cy="762000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4CD2FBC3-2D3C-8349-38B4-D7A67F216B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AT" sz="4000" dirty="0"/>
              <a:t>DEUTSCHEXPRESSONLINE B1</a:t>
            </a:r>
          </a:p>
        </p:txBody>
      </p:sp>
      <p:sp>
        <p:nvSpPr>
          <p:cNvPr id="5" name="Rechteck: abgerundete Ecken 4">
            <a:extLst>
              <a:ext uri="{FF2B5EF4-FFF2-40B4-BE49-F238E27FC236}">
                <a16:creationId xmlns:a16="http://schemas.microsoft.com/office/drawing/2014/main" id="{48C6255B-E4A8-8B28-BFF6-5BBC5360F53B}"/>
              </a:ext>
            </a:extLst>
          </p:cNvPr>
          <p:cNvSpPr/>
          <p:nvPr/>
        </p:nvSpPr>
        <p:spPr>
          <a:xfrm>
            <a:off x="609600" y="2013857"/>
            <a:ext cx="11299371" cy="3853543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603974F1-211F-D072-39E0-4EF58FC4C36F}"/>
              </a:ext>
            </a:extLst>
          </p:cNvPr>
          <p:cNvSpPr txBox="1"/>
          <p:nvPr/>
        </p:nvSpPr>
        <p:spPr>
          <a:xfrm>
            <a:off x="2950029" y="3298371"/>
            <a:ext cx="5478166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4400" dirty="0"/>
              <a:t>    ADJEKTIVE IM DATIV</a:t>
            </a:r>
          </a:p>
        </p:txBody>
      </p:sp>
    </p:spTree>
    <p:extLst>
      <p:ext uri="{BB962C8B-B14F-4D97-AF65-F5344CB8AC3E}">
        <p14:creationId xmlns:p14="http://schemas.microsoft.com/office/powerpoint/2010/main" val="22498534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eck: abgerundete Ecken 2">
            <a:extLst>
              <a:ext uri="{FF2B5EF4-FFF2-40B4-BE49-F238E27FC236}">
                <a16:creationId xmlns:a16="http://schemas.microsoft.com/office/drawing/2014/main" id="{F93FFFC5-14E4-88EF-0396-0D23CCC165DF}"/>
              </a:ext>
            </a:extLst>
          </p:cNvPr>
          <p:cNvSpPr/>
          <p:nvPr/>
        </p:nvSpPr>
        <p:spPr>
          <a:xfrm>
            <a:off x="511629" y="707571"/>
            <a:ext cx="11234057" cy="653143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96FBA94C-DFCB-45B8-F672-213A225EEF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AT" sz="4000" dirty="0"/>
              <a:t>DEUTSCHEXPRESSONLINE B1</a:t>
            </a: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F8F56F7D-9890-B81A-7AAE-521240816812}"/>
              </a:ext>
            </a:extLst>
          </p:cNvPr>
          <p:cNvSpPr txBox="1"/>
          <p:nvPr/>
        </p:nvSpPr>
        <p:spPr>
          <a:xfrm>
            <a:off x="152400" y="1725696"/>
            <a:ext cx="11234056" cy="44012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>
              <a:buNone/>
              <a:tabLst>
                <a:tab pos="457200" algn="l"/>
              </a:tabLst>
            </a:pPr>
            <a:r>
              <a:rPr lang="de-AT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Ich spreche mit dem nett___ Lehrer.</a:t>
            </a:r>
          </a:p>
          <a:p>
            <a:pPr marL="342900" lvl="0" indent="-342900">
              <a:buNone/>
              <a:tabLst>
                <a:tab pos="457200" algn="l"/>
              </a:tabLst>
            </a:pPr>
            <a:r>
              <a:rPr lang="de-AT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Sie ist sehr (freundlich) → ________.</a:t>
            </a:r>
          </a:p>
          <a:p>
            <a:pPr marL="342900" lvl="0" indent="-342900">
              <a:buNone/>
              <a:tabLst>
                <a:tab pos="457200" algn="l"/>
              </a:tabLst>
            </a:pPr>
            <a:r>
              <a:rPr lang="de-AT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Die (reich) ________ haben oft viel Geld.</a:t>
            </a:r>
          </a:p>
          <a:p>
            <a:pPr marL="342900" lvl="0" indent="-342900">
              <a:buNone/>
              <a:tabLst>
                <a:tab pos="457200" algn="l"/>
              </a:tabLst>
            </a:pPr>
            <a:r>
              <a:rPr lang="de-AT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Er arbeitet mit einer gut___ Kollegin.</a:t>
            </a:r>
          </a:p>
          <a:p>
            <a:pPr marL="342900" lvl="0" indent="-342900">
              <a:buNone/>
              <a:tabLst>
                <a:tab pos="457200" algn="l"/>
              </a:tabLst>
            </a:pPr>
            <a:r>
              <a:rPr lang="de-AT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Das Kind fühlt sich (Hilfe) → ________.</a:t>
            </a:r>
          </a:p>
          <a:p>
            <a:pPr marL="342900" lvl="0" indent="-342900">
              <a:buNone/>
              <a:tabLst>
                <a:tab pos="457200" algn="l"/>
              </a:tabLst>
            </a:pPr>
            <a:r>
              <a:rPr lang="de-AT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Wir helfen den alt___ Menschen.</a:t>
            </a:r>
          </a:p>
          <a:p>
            <a:pPr marL="342900" lvl="0" indent="-342900">
              <a:buNone/>
              <a:tabLst>
                <a:tab pos="457200" algn="l"/>
              </a:tabLst>
            </a:pPr>
            <a:r>
              <a:rPr lang="de-AT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Der (jung) ________ lernt schnell Deutsch.</a:t>
            </a:r>
          </a:p>
          <a:p>
            <a:pPr marL="342900" lvl="0" indent="-342900">
              <a:buNone/>
              <a:tabLst>
                <a:tab pos="457200" algn="l"/>
              </a:tabLst>
            </a:pPr>
            <a:r>
              <a:rPr lang="de-AT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Sie spricht mit einem interessant___ Mann.</a:t>
            </a:r>
          </a:p>
          <a:p>
            <a:pPr marL="342900" lvl="0" indent="-342900">
              <a:buNone/>
              <a:tabLst>
                <a:tab pos="457200" algn="l"/>
              </a:tabLst>
            </a:pPr>
            <a:r>
              <a:rPr lang="de-AT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Er ist seit einem Jahr (Arbeit) → ________.</a:t>
            </a:r>
          </a:p>
          <a:p>
            <a:pPr marL="342900" lvl="0" indent="-342900">
              <a:buNone/>
              <a:tabLst>
                <a:tab pos="457200" algn="l"/>
              </a:tabLst>
            </a:pPr>
            <a:r>
              <a:rPr lang="de-AT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Ich wohne bei einer nett___ Familie.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6748BE19-65FB-6556-92E8-E393484EFE9F}"/>
              </a:ext>
            </a:extLst>
          </p:cNvPr>
          <p:cNvSpPr txBox="1"/>
          <p:nvPr/>
        </p:nvSpPr>
        <p:spPr>
          <a:xfrm>
            <a:off x="3744686" y="1794060"/>
            <a:ext cx="57099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en</a:t>
            </a: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07E0A7BD-B89D-A023-DDF1-A056A366DABE}"/>
              </a:ext>
            </a:extLst>
          </p:cNvPr>
          <p:cNvSpPr txBox="1"/>
          <p:nvPr/>
        </p:nvSpPr>
        <p:spPr>
          <a:xfrm>
            <a:off x="4030181" y="2159042"/>
            <a:ext cx="236943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(</a:t>
            </a:r>
            <a:r>
              <a:rPr lang="de-AT" sz="2800" dirty="0" err="1"/>
              <a:t>un</a:t>
            </a:r>
            <a:r>
              <a:rPr lang="de-AT" sz="2800" dirty="0"/>
              <a:t>)freundlich</a:t>
            </a: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210C77E2-1A44-42E2-426F-F6D0280040B7}"/>
              </a:ext>
            </a:extLst>
          </p:cNvPr>
          <p:cNvSpPr txBox="1"/>
          <p:nvPr/>
        </p:nvSpPr>
        <p:spPr>
          <a:xfrm>
            <a:off x="1987264" y="2601686"/>
            <a:ext cx="144943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Reichen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CE7C83A8-3F01-76C2-BBFD-EE73E989D6E9}"/>
              </a:ext>
            </a:extLst>
          </p:cNvPr>
          <p:cNvSpPr txBox="1"/>
          <p:nvPr/>
        </p:nvSpPr>
        <p:spPr>
          <a:xfrm>
            <a:off x="3570514" y="3047244"/>
            <a:ext cx="57099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en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E9CBBB0F-BA26-4AE2-33C1-B32F29800F1F}"/>
              </a:ext>
            </a:extLst>
          </p:cNvPr>
          <p:cNvSpPr txBox="1"/>
          <p:nvPr/>
        </p:nvSpPr>
        <p:spPr>
          <a:xfrm>
            <a:off x="4648074" y="3429000"/>
            <a:ext cx="113364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hilflos</a:t>
            </a: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6EC8D743-A209-7D0B-DD7B-227780802D7D}"/>
              </a:ext>
            </a:extLst>
          </p:cNvPr>
          <p:cNvSpPr txBox="1"/>
          <p:nvPr/>
        </p:nvSpPr>
        <p:spPr>
          <a:xfrm>
            <a:off x="2754086" y="3926298"/>
            <a:ext cx="57099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en</a:t>
            </a:r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030C060F-BCEE-E0FA-A084-B3750CFAEF84}"/>
              </a:ext>
            </a:extLst>
          </p:cNvPr>
          <p:cNvSpPr txBox="1"/>
          <p:nvPr/>
        </p:nvSpPr>
        <p:spPr>
          <a:xfrm>
            <a:off x="1987264" y="4354286"/>
            <a:ext cx="125925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Jungen</a:t>
            </a:r>
          </a:p>
        </p:txBody>
      </p:sp>
      <p:sp>
        <p:nvSpPr>
          <p:cNvPr id="13" name="Textfeld 12">
            <a:extLst>
              <a:ext uri="{FF2B5EF4-FFF2-40B4-BE49-F238E27FC236}">
                <a16:creationId xmlns:a16="http://schemas.microsoft.com/office/drawing/2014/main" id="{DC98669A-6D1E-BAAD-11F9-29E855D8ECFA}"/>
              </a:ext>
            </a:extLst>
          </p:cNvPr>
          <p:cNvSpPr txBox="1"/>
          <p:nvPr/>
        </p:nvSpPr>
        <p:spPr>
          <a:xfrm>
            <a:off x="4795888" y="4724227"/>
            <a:ext cx="57099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en</a:t>
            </a:r>
          </a:p>
        </p:txBody>
      </p:sp>
      <p:sp>
        <p:nvSpPr>
          <p:cNvPr id="14" name="Textfeld 13">
            <a:extLst>
              <a:ext uri="{FF2B5EF4-FFF2-40B4-BE49-F238E27FC236}">
                <a16:creationId xmlns:a16="http://schemas.microsoft.com/office/drawing/2014/main" id="{D38AA145-4384-787B-B247-C2B1D5BB5652}"/>
              </a:ext>
            </a:extLst>
          </p:cNvPr>
          <p:cNvSpPr txBox="1"/>
          <p:nvPr/>
        </p:nvSpPr>
        <p:spPr>
          <a:xfrm>
            <a:off x="4992613" y="5163954"/>
            <a:ext cx="172694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arbeitslos</a:t>
            </a:r>
          </a:p>
        </p:txBody>
      </p:sp>
      <p:sp>
        <p:nvSpPr>
          <p:cNvPr id="15" name="Textfeld 14">
            <a:extLst>
              <a:ext uri="{FF2B5EF4-FFF2-40B4-BE49-F238E27FC236}">
                <a16:creationId xmlns:a16="http://schemas.microsoft.com/office/drawing/2014/main" id="{0D3CAAE4-90E7-BF66-148A-7202BE6C8C13}"/>
              </a:ext>
            </a:extLst>
          </p:cNvPr>
          <p:cNvSpPr txBox="1"/>
          <p:nvPr/>
        </p:nvSpPr>
        <p:spPr>
          <a:xfrm>
            <a:off x="3570514" y="5603681"/>
            <a:ext cx="57099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en</a:t>
            </a:r>
          </a:p>
        </p:txBody>
      </p:sp>
    </p:spTree>
    <p:extLst>
      <p:ext uri="{BB962C8B-B14F-4D97-AF65-F5344CB8AC3E}">
        <p14:creationId xmlns:p14="http://schemas.microsoft.com/office/powerpoint/2010/main" val="30950524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  <p:bldP spid="13" grpId="0"/>
      <p:bldP spid="14" grpId="0"/>
      <p:bldP spid="1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eck: abgerundete Ecken 2">
            <a:extLst>
              <a:ext uri="{FF2B5EF4-FFF2-40B4-BE49-F238E27FC236}">
                <a16:creationId xmlns:a16="http://schemas.microsoft.com/office/drawing/2014/main" id="{CD261960-1E19-5E3B-400C-96CF0672870B}"/>
              </a:ext>
            </a:extLst>
          </p:cNvPr>
          <p:cNvSpPr/>
          <p:nvPr/>
        </p:nvSpPr>
        <p:spPr>
          <a:xfrm>
            <a:off x="413657" y="631371"/>
            <a:ext cx="11321143" cy="685800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DC616708-B4A5-8A81-D4E0-A39DF2DAC3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AT" sz="4000" dirty="0"/>
              <a:t>DEUTSCHEXPRESSONLINE B1</a:t>
            </a: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1DE370EC-E823-B4E4-94B4-66DFAE780DEB}"/>
              </a:ext>
            </a:extLst>
          </p:cNvPr>
          <p:cNvSpPr txBox="1"/>
          <p:nvPr/>
        </p:nvSpPr>
        <p:spPr>
          <a:xfrm>
            <a:off x="152400" y="1725696"/>
            <a:ext cx="8991600" cy="44012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>
              <a:buNone/>
              <a:tabLst>
                <a:tab pos="457200" algn="l"/>
              </a:tabLst>
            </a:pPr>
            <a:r>
              <a:rPr lang="de-AT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Die (krank) ________ brauchen Unterstützung.</a:t>
            </a:r>
          </a:p>
          <a:p>
            <a:pPr marL="342900" lvl="0" indent="-342900">
              <a:buNone/>
              <a:tabLst>
                <a:tab pos="457200" algn="l"/>
              </a:tabLst>
            </a:pPr>
            <a:r>
              <a:rPr lang="de-AT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Das Verhalten ist (normal) → ________.</a:t>
            </a:r>
          </a:p>
          <a:p>
            <a:pPr marL="342900" lvl="0" indent="-342900">
              <a:buNone/>
              <a:tabLst>
                <a:tab pos="457200" algn="l"/>
              </a:tabLst>
            </a:pPr>
            <a:r>
              <a:rPr lang="de-AT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Ich fahre mit dem neu___ Fahrrad.</a:t>
            </a:r>
          </a:p>
          <a:p>
            <a:pPr marL="342900" lvl="0" indent="-342900">
              <a:buNone/>
              <a:tabLst>
                <a:tab pos="457200" algn="l"/>
              </a:tabLst>
            </a:pPr>
            <a:r>
              <a:rPr lang="de-AT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Die (arm) ________ bekommen Hilfe.</a:t>
            </a:r>
          </a:p>
          <a:p>
            <a:pPr marL="342900" lvl="0" indent="-342900">
              <a:buNone/>
              <a:tabLst>
                <a:tab pos="457200" algn="l"/>
              </a:tabLst>
            </a:pPr>
            <a:r>
              <a:rPr lang="de-AT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Er antwortet dem freundlich___ Kunden.</a:t>
            </a:r>
          </a:p>
          <a:p>
            <a:pPr marL="342900" lvl="0" indent="-342900">
              <a:buNone/>
              <a:tabLst>
                <a:tab pos="457200" algn="l"/>
              </a:tabLst>
            </a:pPr>
            <a:r>
              <a:rPr lang="de-AT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Die Situation ist (Hoffnung) → ________.</a:t>
            </a:r>
          </a:p>
          <a:p>
            <a:pPr marL="342900" lvl="0" indent="-342900">
              <a:buNone/>
              <a:tabLst>
                <a:tab pos="457200" algn="l"/>
              </a:tabLst>
            </a:pPr>
            <a:r>
              <a:rPr lang="de-AT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Der (alt) ________ sitzt im Park.</a:t>
            </a:r>
          </a:p>
          <a:p>
            <a:pPr marL="342900" lvl="0" indent="-342900">
              <a:buNone/>
              <a:tabLst>
                <a:tab pos="457200" algn="l"/>
              </a:tabLst>
            </a:pPr>
            <a:r>
              <a:rPr lang="de-AT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Ich rede mit meinen gut___ Freunden.</a:t>
            </a:r>
          </a:p>
          <a:p>
            <a:pPr marL="342900" lvl="0" indent="-342900">
              <a:buNone/>
              <a:tabLst>
                <a:tab pos="457200" algn="l"/>
              </a:tabLst>
            </a:pPr>
            <a:r>
              <a:rPr lang="de-AT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Sie ist mit dem Ergebnis (zufrieden) → ________.</a:t>
            </a:r>
          </a:p>
          <a:p>
            <a:pPr marL="342900" lvl="0" indent="-342900">
              <a:buNone/>
              <a:tabLst>
                <a:tab pos="457200" algn="l"/>
              </a:tabLst>
            </a:pPr>
            <a:r>
              <a:rPr lang="de-AT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Das (gut) ________ im Leben ist wichtig.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90CF6BC7-C3F8-BB3C-74B4-81EC23BF073C}"/>
              </a:ext>
            </a:extLst>
          </p:cNvPr>
          <p:cNvSpPr txBox="1"/>
          <p:nvPr/>
        </p:nvSpPr>
        <p:spPr>
          <a:xfrm>
            <a:off x="2079171" y="1725696"/>
            <a:ext cx="143674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Kranken</a:t>
            </a: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74CCA345-9F73-0855-80AE-9F1EB7C1F1BE}"/>
              </a:ext>
            </a:extLst>
          </p:cNvPr>
          <p:cNvSpPr txBox="1"/>
          <p:nvPr/>
        </p:nvSpPr>
        <p:spPr>
          <a:xfrm>
            <a:off x="4407717" y="2099213"/>
            <a:ext cx="168828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unnormal</a:t>
            </a: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7B9D4F21-4612-EE2E-AC22-25FCB9BACE34}"/>
              </a:ext>
            </a:extLst>
          </p:cNvPr>
          <p:cNvSpPr txBox="1"/>
          <p:nvPr/>
        </p:nvSpPr>
        <p:spPr>
          <a:xfrm>
            <a:off x="3309082" y="2622433"/>
            <a:ext cx="57099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en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BFBF8C19-71DB-8925-8E7C-D7B08DC76E12}"/>
              </a:ext>
            </a:extLst>
          </p:cNvPr>
          <p:cNvSpPr txBox="1"/>
          <p:nvPr/>
        </p:nvSpPr>
        <p:spPr>
          <a:xfrm>
            <a:off x="1709057" y="2994553"/>
            <a:ext cx="120898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Armen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4790189B-E85B-8C3B-6E34-E629F407F11D}"/>
              </a:ext>
            </a:extLst>
          </p:cNvPr>
          <p:cNvSpPr txBox="1"/>
          <p:nvPr/>
        </p:nvSpPr>
        <p:spPr>
          <a:xfrm>
            <a:off x="4189204" y="3429000"/>
            <a:ext cx="57099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en</a:t>
            </a: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70F17FBC-7A4A-5EF9-0BEC-8F6D5391ECC5}"/>
              </a:ext>
            </a:extLst>
          </p:cNvPr>
          <p:cNvSpPr txBox="1"/>
          <p:nvPr/>
        </p:nvSpPr>
        <p:spPr>
          <a:xfrm>
            <a:off x="4928329" y="3926298"/>
            <a:ext cx="220605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hoffnungslos</a:t>
            </a:r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F9BCED80-F4BC-CA34-E2DD-3F57FDC02D19}"/>
              </a:ext>
            </a:extLst>
          </p:cNvPr>
          <p:cNvSpPr txBox="1"/>
          <p:nvPr/>
        </p:nvSpPr>
        <p:spPr>
          <a:xfrm>
            <a:off x="1521473" y="4299117"/>
            <a:ext cx="79207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Alte</a:t>
            </a:r>
          </a:p>
        </p:txBody>
      </p:sp>
      <p:sp>
        <p:nvSpPr>
          <p:cNvPr id="13" name="Textfeld 12">
            <a:extLst>
              <a:ext uri="{FF2B5EF4-FFF2-40B4-BE49-F238E27FC236}">
                <a16:creationId xmlns:a16="http://schemas.microsoft.com/office/drawing/2014/main" id="{9B29D577-E215-9974-AC51-02FC6DEC6047}"/>
              </a:ext>
            </a:extLst>
          </p:cNvPr>
          <p:cNvSpPr txBox="1"/>
          <p:nvPr/>
        </p:nvSpPr>
        <p:spPr>
          <a:xfrm>
            <a:off x="3594577" y="4758787"/>
            <a:ext cx="57099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en</a:t>
            </a:r>
          </a:p>
        </p:txBody>
      </p:sp>
      <p:sp>
        <p:nvSpPr>
          <p:cNvPr id="14" name="Textfeld 13">
            <a:extLst>
              <a:ext uri="{FF2B5EF4-FFF2-40B4-BE49-F238E27FC236}">
                <a16:creationId xmlns:a16="http://schemas.microsoft.com/office/drawing/2014/main" id="{7CC9C982-0BBD-C939-F8B4-0E46A1B795CB}"/>
              </a:ext>
            </a:extLst>
          </p:cNvPr>
          <p:cNvSpPr txBox="1"/>
          <p:nvPr/>
        </p:nvSpPr>
        <p:spPr>
          <a:xfrm>
            <a:off x="6031355" y="5118721"/>
            <a:ext cx="202972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unzufrieden</a:t>
            </a:r>
          </a:p>
        </p:txBody>
      </p:sp>
      <p:sp>
        <p:nvSpPr>
          <p:cNvPr id="15" name="Textfeld 14">
            <a:extLst>
              <a:ext uri="{FF2B5EF4-FFF2-40B4-BE49-F238E27FC236}">
                <a16:creationId xmlns:a16="http://schemas.microsoft.com/office/drawing/2014/main" id="{20D7BEAC-1C7B-AE95-F503-41E5FF0154E6}"/>
              </a:ext>
            </a:extLst>
          </p:cNvPr>
          <p:cNvSpPr txBox="1"/>
          <p:nvPr/>
        </p:nvSpPr>
        <p:spPr>
          <a:xfrm>
            <a:off x="1709057" y="5641941"/>
            <a:ext cx="94275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Gute</a:t>
            </a:r>
          </a:p>
        </p:txBody>
      </p:sp>
    </p:spTree>
    <p:extLst>
      <p:ext uri="{BB962C8B-B14F-4D97-AF65-F5344CB8AC3E}">
        <p14:creationId xmlns:p14="http://schemas.microsoft.com/office/powerpoint/2010/main" val="29186689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eck: abgerundete Ecken 2">
            <a:extLst>
              <a:ext uri="{FF2B5EF4-FFF2-40B4-BE49-F238E27FC236}">
                <a16:creationId xmlns:a16="http://schemas.microsoft.com/office/drawing/2014/main" id="{371F8AE3-45F2-3F48-36EE-7EEDA7EF5C74}"/>
              </a:ext>
            </a:extLst>
          </p:cNvPr>
          <p:cNvSpPr/>
          <p:nvPr/>
        </p:nvSpPr>
        <p:spPr>
          <a:xfrm>
            <a:off x="315686" y="707571"/>
            <a:ext cx="11484428" cy="696686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8846B5E7-008B-ECB6-8206-5170627965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AT" sz="4000" dirty="0"/>
              <a:t>DEUTSCHEXPRESSONLINE B1</a:t>
            </a: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FCB3E619-F371-2C8C-E9DD-1D1141D60863}"/>
              </a:ext>
            </a:extLst>
          </p:cNvPr>
          <p:cNvSpPr txBox="1"/>
          <p:nvPr/>
        </p:nvSpPr>
        <p:spPr>
          <a:xfrm>
            <a:off x="315685" y="1725696"/>
            <a:ext cx="10025743" cy="44012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>
              <a:buNone/>
              <a:tabLst>
                <a:tab pos="457200" algn="l"/>
              </a:tabLst>
            </a:pPr>
            <a:r>
              <a:rPr lang="de-AT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Er hilft einem krank___ Kind.</a:t>
            </a:r>
          </a:p>
          <a:p>
            <a:pPr marL="342900" lvl="0" indent="-342900">
              <a:buNone/>
              <a:tabLst>
                <a:tab pos="457200" algn="l"/>
              </a:tabLst>
            </a:pPr>
            <a:r>
              <a:rPr lang="de-AT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Sein Verhalten ist (höflich) → ________.</a:t>
            </a:r>
          </a:p>
          <a:p>
            <a:pPr marL="342900" lvl="0" indent="-342900">
              <a:buNone/>
              <a:tabLst>
                <a:tab pos="457200" algn="l"/>
              </a:tabLst>
            </a:pPr>
            <a:r>
              <a:rPr lang="de-AT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Die (deutsch) ________ lernen schnell.</a:t>
            </a:r>
          </a:p>
          <a:p>
            <a:pPr marL="342900" lvl="0" indent="-342900">
              <a:buNone/>
              <a:tabLst>
                <a:tab pos="457200" algn="l"/>
              </a:tabLst>
            </a:pPr>
            <a:r>
              <a:rPr lang="de-AT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Wir sprechen mit der neu___ Lehrerin.</a:t>
            </a:r>
          </a:p>
          <a:p>
            <a:pPr marL="342900" lvl="0" indent="-342900">
              <a:buNone/>
              <a:tabLst>
                <a:tab pos="457200" algn="l"/>
              </a:tabLst>
            </a:pPr>
            <a:r>
              <a:rPr lang="de-AT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Das Problem ist (Lösung) → ________.</a:t>
            </a:r>
          </a:p>
          <a:p>
            <a:pPr marL="342900" lvl="0" indent="-342900">
              <a:buNone/>
              <a:tabLst>
                <a:tab pos="457200" algn="l"/>
              </a:tabLst>
            </a:pPr>
            <a:r>
              <a:rPr lang="de-AT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Die (bekannt) ________ arbeitet im Fernsehen.</a:t>
            </a:r>
          </a:p>
          <a:p>
            <a:pPr marL="342900" lvl="0" indent="-342900">
              <a:buNone/>
              <a:tabLst>
                <a:tab pos="457200" algn="l"/>
              </a:tabLst>
            </a:pPr>
            <a:r>
              <a:rPr lang="de-AT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Ich spiele mit dem klein___ Bruder.</a:t>
            </a:r>
          </a:p>
          <a:p>
            <a:pPr marL="342900" lvl="0" indent="-342900">
              <a:buNone/>
              <a:tabLst>
                <a:tab pos="457200" algn="l"/>
              </a:tabLst>
            </a:pPr>
            <a:r>
              <a:rPr lang="de-AT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Er ist oft (geduldig) → ________.</a:t>
            </a:r>
          </a:p>
          <a:p>
            <a:pPr marL="342900" lvl="0" indent="-342900">
              <a:buNone/>
              <a:tabLst>
                <a:tab pos="457200" algn="l"/>
              </a:tabLst>
            </a:pPr>
            <a:r>
              <a:rPr lang="de-AT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Die (alt) ________ brauchen Hilfe.</a:t>
            </a:r>
          </a:p>
          <a:p>
            <a:pPr marL="342900" lvl="0" indent="-342900">
              <a:buNone/>
              <a:tabLst>
                <a:tab pos="457200" algn="l"/>
              </a:tabLst>
            </a:pPr>
            <a:r>
              <a:rPr lang="de-AT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Wir danken einem freundlich___ Nachbarn.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A50AB25F-77CF-4814-F3A3-F211C38C6DB8}"/>
              </a:ext>
            </a:extLst>
          </p:cNvPr>
          <p:cNvSpPr txBox="1"/>
          <p:nvPr/>
        </p:nvSpPr>
        <p:spPr>
          <a:xfrm>
            <a:off x="3254828" y="1750517"/>
            <a:ext cx="57099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en</a:t>
            </a: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28B6994A-E850-6108-D083-56066CEE0A48}"/>
              </a:ext>
            </a:extLst>
          </p:cNvPr>
          <p:cNvSpPr txBox="1"/>
          <p:nvPr/>
        </p:nvSpPr>
        <p:spPr>
          <a:xfrm>
            <a:off x="4608906" y="2153994"/>
            <a:ext cx="164981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unhöflich</a:t>
            </a: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1CA47700-313D-D2AC-2EEF-835EF1DA6843}"/>
              </a:ext>
            </a:extLst>
          </p:cNvPr>
          <p:cNvSpPr txBox="1"/>
          <p:nvPr/>
        </p:nvSpPr>
        <p:spPr>
          <a:xfrm>
            <a:off x="2231571" y="2595176"/>
            <a:ext cx="188243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Deutschen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2674F79F-AA8A-D577-FAFF-52A1EE075966}"/>
              </a:ext>
            </a:extLst>
          </p:cNvPr>
          <p:cNvSpPr txBox="1"/>
          <p:nvPr/>
        </p:nvSpPr>
        <p:spPr>
          <a:xfrm>
            <a:off x="3918857" y="3026229"/>
            <a:ext cx="57099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en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536A59BC-1EA5-8265-21CC-A3AE369E3997}"/>
              </a:ext>
            </a:extLst>
          </p:cNvPr>
          <p:cNvSpPr txBox="1"/>
          <p:nvPr/>
        </p:nvSpPr>
        <p:spPr>
          <a:xfrm>
            <a:off x="4822371" y="3429000"/>
            <a:ext cx="186461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lösungslos</a:t>
            </a: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354F1569-1C95-DA19-A184-0BF95A38D980}"/>
              </a:ext>
            </a:extLst>
          </p:cNvPr>
          <p:cNvSpPr txBox="1"/>
          <p:nvPr/>
        </p:nvSpPr>
        <p:spPr>
          <a:xfrm>
            <a:off x="2348365" y="3895709"/>
            <a:ext cx="164884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Bekannte</a:t>
            </a:r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0D7CBCEE-1D8B-7421-2A5D-779F4FEB6E19}"/>
              </a:ext>
            </a:extLst>
          </p:cNvPr>
          <p:cNvSpPr txBox="1"/>
          <p:nvPr/>
        </p:nvSpPr>
        <p:spPr>
          <a:xfrm>
            <a:off x="3804046" y="4314955"/>
            <a:ext cx="57099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en</a:t>
            </a:r>
          </a:p>
        </p:txBody>
      </p:sp>
      <p:sp>
        <p:nvSpPr>
          <p:cNvPr id="13" name="Textfeld 12">
            <a:extLst>
              <a:ext uri="{FF2B5EF4-FFF2-40B4-BE49-F238E27FC236}">
                <a16:creationId xmlns:a16="http://schemas.microsoft.com/office/drawing/2014/main" id="{20E04756-63A5-5BF8-BD3C-2CCAA87181E8}"/>
              </a:ext>
            </a:extLst>
          </p:cNvPr>
          <p:cNvSpPr txBox="1"/>
          <p:nvPr/>
        </p:nvSpPr>
        <p:spPr>
          <a:xfrm>
            <a:off x="3658677" y="4697708"/>
            <a:ext cx="190045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ungeduldig</a:t>
            </a:r>
          </a:p>
        </p:txBody>
      </p:sp>
      <p:sp>
        <p:nvSpPr>
          <p:cNvPr id="14" name="Textfeld 13">
            <a:extLst>
              <a:ext uri="{FF2B5EF4-FFF2-40B4-BE49-F238E27FC236}">
                <a16:creationId xmlns:a16="http://schemas.microsoft.com/office/drawing/2014/main" id="{C2633911-283E-3CDE-7588-BB6A4C45E6FF}"/>
              </a:ext>
            </a:extLst>
          </p:cNvPr>
          <p:cNvSpPr txBox="1"/>
          <p:nvPr/>
        </p:nvSpPr>
        <p:spPr>
          <a:xfrm>
            <a:off x="1883229" y="5220928"/>
            <a:ext cx="98924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Alten</a:t>
            </a:r>
          </a:p>
        </p:txBody>
      </p:sp>
      <p:sp>
        <p:nvSpPr>
          <p:cNvPr id="15" name="Textfeld 14">
            <a:extLst>
              <a:ext uri="{FF2B5EF4-FFF2-40B4-BE49-F238E27FC236}">
                <a16:creationId xmlns:a16="http://schemas.microsoft.com/office/drawing/2014/main" id="{35B9F925-C313-123E-59B3-3B6DDE03767F}"/>
              </a:ext>
            </a:extLst>
          </p:cNvPr>
          <p:cNvSpPr txBox="1"/>
          <p:nvPr/>
        </p:nvSpPr>
        <p:spPr>
          <a:xfrm>
            <a:off x="4536876" y="5542367"/>
            <a:ext cx="57099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en</a:t>
            </a:r>
          </a:p>
        </p:txBody>
      </p:sp>
    </p:spTree>
    <p:extLst>
      <p:ext uri="{BB962C8B-B14F-4D97-AF65-F5344CB8AC3E}">
        <p14:creationId xmlns:p14="http://schemas.microsoft.com/office/powerpoint/2010/main" val="9640669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1" grpId="0"/>
      <p:bldP spid="12" grpId="0"/>
      <p:bldP spid="13" grpId="0"/>
      <p:bldP spid="15" grpId="0"/>
    </p:bldLst>
  </p:timing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293</Words>
  <Application>Microsoft Office PowerPoint</Application>
  <PresentationFormat>Breitbild</PresentationFormat>
  <Paragraphs>65</Paragraphs>
  <Slides>4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4</vt:i4>
      </vt:variant>
    </vt:vector>
  </HeadingPairs>
  <TitlesOfParts>
    <vt:vector size="9" baseType="lpstr">
      <vt:lpstr>Aptos</vt:lpstr>
      <vt:lpstr>Aptos Display</vt:lpstr>
      <vt:lpstr>Arial</vt:lpstr>
      <vt:lpstr>Times New Roman</vt:lpstr>
      <vt:lpstr>Office</vt:lpstr>
      <vt:lpstr>DEUTSCHEXPRESSONLINE B1</vt:lpstr>
      <vt:lpstr>DEUTSCHEXPRESSONLINE B1</vt:lpstr>
      <vt:lpstr>DEUTSCHEXPRESSONLINE B1</vt:lpstr>
      <vt:lpstr>DEUTSCHEXPRESSONLINE B1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Dmytro Kazany</dc:creator>
  <cp:lastModifiedBy>Dmytro Kazany</cp:lastModifiedBy>
  <cp:revision>6</cp:revision>
  <dcterms:created xsi:type="dcterms:W3CDTF">2026-04-03T11:55:15Z</dcterms:created>
  <dcterms:modified xsi:type="dcterms:W3CDTF">2026-04-03T12:21:10Z</dcterms:modified>
</cp:coreProperties>
</file>